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9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325" r:id="rId40"/>
    <p:sldId id="298" r:id="rId41"/>
    <p:sldId id="299" r:id="rId42"/>
    <p:sldId id="300" r:id="rId43"/>
    <p:sldId id="301" r:id="rId44"/>
    <p:sldId id="302" r:id="rId45"/>
    <p:sldId id="305" r:id="rId46"/>
    <p:sldId id="306" r:id="rId47"/>
    <p:sldId id="307" r:id="rId48"/>
    <p:sldId id="308" r:id="rId49"/>
    <p:sldId id="310" r:id="rId50"/>
    <p:sldId id="312" r:id="rId51"/>
    <p:sldId id="311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864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5209B-5F3C-43B4-949C-6DC75B9959C2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A6F7-7D2D-41C1-8915-C4B5CF25139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8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86B-7CFE-4B0D-B7F8-DDD7F674AD4B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5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A6F7-7D2D-41C1-8915-C4B5CF25139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7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2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48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8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358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82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23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57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48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0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63E0-E73A-4A70-BB46-65A2C5E1AA38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B160-58FB-4BD6-87B1-1D307776AD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5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5750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Ochrona informacji niejawnych podczas prowadzonych pozamilitarnych przygotowań obronnych w działach administracji rządowej nauka i﻿﻿﻿﻿ ﻿szkolnictwo wyższe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www.systemy.noma2.pl/upload/files/oferta/ludki/a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42653"/>
            <a:ext cx="2520280" cy="26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Klasyfikowanie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W zależności od znaczenia informacji dla bezpieczeństwa Rzeczypospolitej Polskiej informacjom niejawnym nadaje się klauzulę poufności: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ś</a:t>
            </a:r>
            <a:r>
              <a:rPr lang="pl-PL" sz="2200" dirty="0" smtClean="0">
                <a:solidFill>
                  <a:srgbClr val="002060"/>
                </a:solidFill>
              </a:rPr>
              <a:t>ciśle tajne;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t</a:t>
            </a:r>
            <a:r>
              <a:rPr lang="pl-PL" sz="2200" dirty="0" smtClean="0">
                <a:solidFill>
                  <a:srgbClr val="002060"/>
                </a:solidFill>
              </a:rPr>
              <a:t>ajne;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p</a:t>
            </a:r>
            <a:r>
              <a:rPr lang="pl-PL" sz="2200" dirty="0" smtClean="0">
                <a:solidFill>
                  <a:srgbClr val="002060"/>
                </a:solidFill>
              </a:rPr>
              <a:t>oufne;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>
                <a:solidFill>
                  <a:srgbClr val="002060"/>
                </a:solidFill>
              </a:rPr>
              <a:t>z</a:t>
            </a:r>
            <a:r>
              <a:rPr lang="pl-PL" sz="2200" dirty="0" smtClean="0">
                <a:solidFill>
                  <a:srgbClr val="002060"/>
                </a:solidFill>
              </a:rPr>
              <a:t>astrzeżone.</a:t>
            </a: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96" y="3501008"/>
            <a:ext cx="4896544" cy="25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Ściśle tajne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5. 1. </a:t>
            </a:r>
            <a:r>
              <a:rPr lang="pl-PL" sz="2200" dirty="0" smtClean="0">
                <a:solidFill>
                  <a:srgbClr val="002060"/>
                </a:solidFill>
              </a:rPr>
              <a:t>Informacjom </a:t>
            </a:r>
            <a:r>
              <a:rPr lang="pl-PL" sz="2200" dirty="0" smtClean="0">
                <a:solidFill>
                  <a:srgbClr val="002060"/>
                </a:solidFill>
              </a:rPr>
              <a:t>niejawnym nadaje się klauzulę „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ściśle tajne</a:t>
            </a:r>
            <a:r>
              <a:rPr lang="pl-PL" sz="2200" dirty="0" smtClean="0">
                <a:solidFill>
                  <a:srgbClr val="002060"/>
                </a:solidFill>
              </a:rPr>
              <a:t>”, jeżeli ich﻿﻿﻿﻿ ﻿nieuprawnione ujawnienie spowoduje wyjątkowo poważną szkodę dla Rzeczypospolitej Polskiej przez to, że: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zagrozi niepodległości, suwerenności lub integralności terytorialnej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zagrozi bezpieczeństwu wewnętrznemu lub porządkowi konstytucyjnemu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zagrozi sojuszom lub pozycji międzynarodowej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osłabi gotowość obronną Rzeczypospolitej Polskiej;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Ściśle tajne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doprowadzi lub może doprowadzić do identyfikacji funkcjonariuszy, żołnierzy lub pracowników służb odpowiedzialnych za realizację zadań wywiadu lub kontrwywiadu, którzy wykonują czynności operacyjno-rozpoznawcze, jeżeli zagrozi to bezpieczeństwu wykonywanych czynności lub może doprowadzić do identyfikacji osób udzielających im pomocy w tym zakresie;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zagrozi lub może zagrozić życiu lub zdrowiu funkcjonariuszy, żołnierzy lub pracowników, którzy wykonują czynności operacyjno-rozpoznawcze, lub osób udzielających im pomocy w﻿﻿﻿﻿ ﻿tym zakresie;</a:t>
            </a: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Ściśle tajne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7"/>
            </a:pPr>
            <a:r>
              <a:rPr lang="pl-PL" sz="2200" dirty="0" smtClean="0">
                <a:solidFill>
                  <a:srgbClr val="002060"/>
                </a:solidFill>
              </a:rPr>
              <a:t>zagrozi lub może zagrozić życiu lub zdrowiu świadków koronnych lub osób dla nich najbliższych, osób, którym udzielono środków ochrony i pomocy przewidzianych w ustawie z dnia 28 listopada 2014 r. o ochronie i pomocy dla pokrzywdzonego i świadka (Dz. U. z 2015 r. poz. 21), albo świadków, o których mowa w art. 184 ustawy z dnia 6 czerwca 1997 r. – Kodeks postępowania karnego, lub osób dla nich najbliższych.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869160"/>
            <a:ext cx="4791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ajne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2. Informacjom </a:t>
            </a:r>
            <a:r>
              <a:rPr lang="pl-PL" sz="2200" dirty="0" smtClean="0">
                <a:solidFill>
                  <a:srgbClr val="002060"/>
                </a:solidFill>
              </a:rPr>
              <a:t>niejawnym nadaje się klauzulę „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tajne</a:t>
            </a:r>
            <a:r>
              <a:rPr lang="pl-PL" sz="2200" dirty="0" smtClean="0">
                <a:solidFill>
                  <a:srgbClr val="002060"/>
                </a:solidFill>
              </a:rPr>
              <a:t>”, jeżeli ich﻿﻿﻿﻿ ﻿nieuprawnione ujawnienie spowoduje poważną szkodę dla Rzeczypospolitej Polskiej przez to, że: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uniemożliwi realizację zadań związanych z ochroną suwerenności lub porządku konstytucyjnego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pogorszy stosunki Rzeczypospolitej Polskiej z innymi państwami lub organizacjami międzynarodowymi;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zakłóci przygotowania obronne państwa lub funkcjonowanie Sił Zbrojnych Rzeczypospolitej Polskiej;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ajne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utrudni wykonywanie czynności operacyjno-rozpoznawczych prowadzonych w celu zapewnienia bezpieczeństwa państwa lub ścigania sprawców zbrodni przez służby lub instytucje do tego uprawnione;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w istotny sposób zakłóci funkcjonowanie organów ścigania i﻿﻿﻿﻿ ﻿wymiaru sprawiedliwości;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przyniesie stratę znacznych rozmiarów w interesach ekonomicznych Rzeczypospolitej Polskiej.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5333374"/>
            <a:ext cx="27241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Poufne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3. Informacjom </a:t>
            </a:r>
            <a:r>
              <a:rPr lang="pl-PL" sz="2200" dirty="0" smtClean="0">
                <a:solidFill>
                  <a:srgbClr val="002060"/>
                </a:solidFill>
              </a:rPr>
              <a:t>niejawnym nadaje się klauzulę „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poufne</a:t>
            </a:r>
            <a:r>
              <a:rPr lang="pl-PL" sz="2200" dirty="0" smtClean="0">
                <a:solidFill>
                  <a:srgbClr val="002060"/>
                </a:solidFill>
              </a:rPr>
              <a:t>”, jeżeli ich﻿﻿﻿﻿ ﻿nieuprawnione ujawnienie spowoduje szkodę dla Rzeczypospolitej Polskiej przez to, że: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utrudni prowadzenie bieżącej polityki zagranicznej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utrudni realizację przedsięwzięć obronnych lub negatywnie wpłynie na zdolność bojową Sił Zbrojnych Rzeczypospolitej Polskiej;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zakłóci porządek publiczny lub zagrozi bezpieczeństwu obywateli;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Poufne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utrudni wykonywanie zadań służbom lub instytucjom odpowiedzialnym za ochronę bezpieczeństwa lub podstawowych interesów Rzeczypospolitej Polskiej;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utrudni wykonywanie zadań służbom lub instytucjom odpowiedzialnym za ochronę porządku publicznego, bezpieczeństwa obywateli lub ściganie sprawców przestępstw i﻿﻿﻿﻿ ﻿przestępstw skarbowych oraz organom wymiaru sprawiedliwości;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zagrozi stabilności systemu finansowego Rzeczypospolitej Polskiej;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200" dirty="0" smtClean="0">
                <a:solidFill>
                  <a:srgbClr val="002060"/>
                </a:solidFill>
              </a:rPr>
              <a:t>wpłynie niekorzystnie na funkcjonowanie gospodarki narodowej.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Zastrzeżone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4. Informacjom </a:t>
            </a:r>
            <a:r>
              <a:rPr lang="pl-PL" sz="2200" dirty="0" smtClean="0">
                <a:solidFill>
                  <a:srgbClr val="002060"/>
                </a:solidFill>
              </a:rPr>
              <a:t>niejawnym nadaje się klauzulę „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</a:rPr>
              <a:t>zastrzeżone</a:t>
            </a:r>
            <a:r>
              <a:rPr lang="pl-PL" sz="2200" dirty="0" smtClean="0">
                <a:solidFill>
                  <a:srgbClr val="002060"/>
                </a:solidFill>
              </a:rPr>
              <a:t>”, jeżeli nie nadano im wyższej klauzuli tajności, a ich nieuprawnione ujawnienie może mieć szkodliwy wpływ na wykonywanie przez organy władzy publicznej lub inne jednostki organizacyjne zadań w zakresie obrony narodowej, polityki zagranicznej, bezpieczeństwa publicznego, przestrzegania praw i wolności obywateli, wymiaru sprawiedliwości albo interesów ekonomicznych Rzeczypospolitej Polskiej.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67784"/>
              </p:ext>
            </p:extLst>
          </p:nvPr>
        </p:nvGraphicFramePr>
        <p:xfrm>
          <a:off x="575468" y="2325688"/>
          <a:ext cx="7993064" cy="3967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niepodległości, suwerenności lub integralności terytorialnej Rzeczypospolitej Polskiej;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uniemożliwi realizację zadań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związanych z ochroną suwerenności lub porządku konstytucyjnego Rzeczypospolitej Polskiej;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utrudni realizację przedsięwzięć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obronnych lub negatywnie wpłynie na zdolnoś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ć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bojową Sił Zbrojnych Rzeczypospolitej Polskiej;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Siły Zbrojne RP, dyplomacja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osłabi gotowość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obronną Rzeczypospolitej Polskiej;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zakłóci przygotowania obronne państwa lub funkcjonowanie Sił Zbrojnych Rzeczypospolitej Polskiej;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Siły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Zbrojne RP;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Akty prawne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Ustawa z dnia 5 sierpnia 2010 r. o ochronie informacji </a:t>
            </a:r>
            <a:r>
              <a:rPr lang="pl-PL" sz="2200" dirty="0" smtClean="0">
                <a:solidFill>
                  <a:srgbClr val="002060"/>
                </a:solidFill>
              </a:rPr>
              <a:t>niejawnych.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Rozporządzenie </a:t>
            </a:r>
            <a:r>
              <a:rPr lang="pl-PL" sz="2200" dirty="0">
                <a:solidFill>
                  <a:srgbClr val="002060"/>
                </a:solidFill>
              </a:rPr>
              <a:t>Prezesa Rady Ministrów z dnia 22 grudnia 2011 r. </a:t>
            </a:r>
            <a:r>
              <a:rPr lang="pl-PL" sz="2200" dirty="0" smtClean="0">
                <a:solidFill>
                  <a:srgbClr val="002060"/>
                </a:solidFill>
              </a:rPr>
              <a:t>w﻿﻿﻿﻿ ﻿sprawie </a:t>
            </a:r>
            <a:r>
              <a:rPr lang="pl-PL" sz="2200" dirty="0">
                <a:solidFill>
                  <a:srgbClr val="002060"/>
                </a:solidFill>
              </a:rPr>
              <a:t>sposobu oznaczania materiałów i umieszczania na nich klauzul </a:t>
            </a:r>
            <a:r>
              <a:rPr lang="pl-PL" sz="2200" dirty="0" smtClean="0">
                <a:solidFill>
                  <a:srgbClr val="002060"/>
                </a:solidFill>
              </a:rPr>
              <a:t>tajności.</a:t>
            </a:r>
          </a:p>
          <a:p>
            <a:pPr algn="just">
              <a:buFont typeface="Wingdings" pitchFamily="2" charset="2"/>
              <a:buChar char="q"/>
            </a:pPr>
            <a:r>
              <a:rPr lang="pl-PL" sz="2200" dirty="0" smtClean="0">
                <a:solidFill>
                  <a:srgbClr val="002060"/>
                </a:solidFill>
              </a:rPr>
              <a:t>Ustawa </a:t>
            </a:r>
            <a:r>
              <a:rPr lang="pl-PL" sz="2200" dirty="0">
                <a:solidFill>
                  <a:srgbClr val="002060"/>
                </a:solidFill>
              </a:rPr>
              <a:t>z dnia 6 czerwca 1997 r. - Kodeks karny</a:t>
            </a:r>
            <a:r>
              <a:rPr lang="pl-PL" sz="2200" dirty="0" smtClean="0">
                <a:solidFill>
                  <a:srgbClr val="002060"/>
                </a:solidFill>
              </a:rPr>
              <a:t>. 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771543"/>
              </p:ext>
            </p:extLst>
          </p:nvPr>
        </p:nvGraphicFramePr>
        <p:xfrm>
          <a:off x="575468" y="2325688"/>
          <a:ext cx="7993064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2396"/>
                <a:gridCol w="1656184"/>
                <a:gridCol w="1566218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doprowadzi lub może doprowadzić do identyfikacji funkcjonariuszy, żołnierzy lub﻿﻿﻿﻿ ﻿pracowników służb odpowiedzialnych za realizację zadań wywiadu lub﻿﻿﻿﻿ ﻿kontrwywiadu, którzy wykonują czynności operacyjno-rozpoznawcze, jeżeli zagrozi to bezpieczeństwu wykonywanych czynności lub﻿﻿﻿﻿ ﻿może doprowadzić do identyfikacji osób udzielających im pomocy w tym zakresie;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wywiad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i﻿﻿﻿﻿ ﻿kontrwywiad;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57649"/>
              </p:ext>
            </p:extLst>
          </p:nvPr>
        </p:nvGraphicFramePr>
        <p:xfrm>
          <a:off x="575468" y="2325688"/>
          <a:ext cx="7993064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2396"/>
                <a:gridCol w="1800200"/>
                <a:gridCol w="1224136"/>
                <a:gridCol w="2196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lub może zagrozić życiu lub zdrowiu funkcjonariuszy, żołnierzy lub pracowników, którzy wykonują czynności operacyjno-rozpoznawcze, lub osób udzielających im pomocy w tym zakresie;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utrudni wykonywanie czynności operacyjno-rozpoznawczych prowadzonych w﻿﻿﻿﻿ ﻿celu zapewnienia bezpieczeństwa państwa lub ścigania sprawców zbrodni przez służby lub instytucje do tego uprawnione;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czynności operacyjno-rozpoznawcze może prowadzić:</a:t>
                      </a:r>
                    </a:p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–Policja,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Agencja Bezpieczeństwa Wewnętrznego, Centralne Biuro Antykorupcyjne, Służby Kontrwywiadu Wojskowego oraz Służby Wywiadu Wojskowego, Straży Granicznej, Żandarmeria Wojskowa, Kontrola skarbowa;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6682"/>
              </p:ext>
            </p:extLst>
          </p:nvPr>
        </p:nvGraphicFramePr>
        <p:xfrm>
          <a:off x="575468" y="2325688"/>
          <a:ext cx="7993064" cy="3723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sojuszom lub pozycji międzynarodowej Rzeczypospolitej Polskiej;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pogorszy stosunki Rzeczypospolitej Polskiej z innymi państwami lub organizacjami międzynarodowymi;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utrudni prowadzenie bieżącej polityki zagranicznej Rzeczypospolitej Polskiej;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dyplomacja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Prezydent RP;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bezpieczeństwu wewnętrznemu lub porządkowi konstytucyjnemu Rzeczypospolitej Polskiej;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w istotny sposób zakłóci funkcjonowanie organów ścigania i﻿﻿﻿﻿ ﻿wymiaru sprawiedliwości;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organy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ścigania (Policja, prokuratura, CBA) i wymiar sprawiedliwości;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09795"/>
              </p:ext>
            </p:extLst>
          </p:nvPr>
        </p:nvGraphicFramePr>
        <p:xfrm>
          <a:off x="575468" y="2325689"/>
          <a:ext cx="7993064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8220"/>
                <a:gridCol w="1656184"/>
                <a:gridCol w="3150394"/>
                <a:gridCol w="1998266"/>
              </a:tblGrid>
              <a:tr h="61528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8387"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zakłóci porządek publiczny lub zagrozi bezpieczeństwu obywateli;</a:t>
                      </a:r>
                    </a:p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utrudni wykonywanie zadań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służbom lub instytucjom odpowiedzialnym za ochronę bezpieczeństwa lub podstawowych interesów Rzeczypospolitej Polskiej;</a:t>
                      </a:r>
                    </a:p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utrudni wykonywanie zadań służbom lub instytucjom odpowiedzialnym za ochronę porządku publicznego, bezpieczeństwa obywateli lub ściganie sprawców przestępstw i przestępstw skarbowych oraz organom wymiaru sprawiedliwości;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policja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, wszystkie służby ratownicze;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80535"/>
              </p:ext>
            </p:extLst>
          </p:nvPr>
        </p:nvGraphicFramePr>
        <p:xfrm>
          <a:off x="575468" y="2325688"/>
          <a:ext cx="7993064" cy="241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przyniesie stratę znacznych rozmiarów w interesach ekonomicznych Rzeczypospolitej Polskiej.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stabilności systemu finansowego Rzeczypospolitej Polskiej;</a:t>
                      </a:r>
                    </a:p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wpłynie niekorzystnie na funkcjonowanie gospodarki narodowej.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Rada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Ministrów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Prezydent RP;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Klauzule - porównanie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03696"/>
              </p:ext>
            </p:extLst>
          </p:nvPr>
        </p:nvGraphicFramePr>
        <p:xfrm>
          <a:off x="575468" y="2325688"/>
          <a:ext cx="7993064" cy="363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Ściśle 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Tajne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Poufne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Kogo dotyczy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zagrozi lub może zagrozić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życiu lub zdrowiu świadków koronnych lub osób dla nich najbliższych albo świadków,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(o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﻿﻿﻿﻿ ﻿których mowa w﻿﻿﻿﻿ ﻿art. 184 ustawy z﻿﻿﻿﻿ ﻿dnia 6 czerwca 1997r. –Kodeks postępowania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karnego),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lub osób dla nich najbliższych.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policja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</a:rPr>
                        <a:t>, prokuratura.</a:t>
                      </a:r>
                      <a:endParaRPr lang="pl-PL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Klasyfikowanie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6. 1. Klauzulę </a:t>
            </a:r>
            <a:r>
              <a:rPr lang="pl-PL" sz="2200" dirty="0" smtClean="0">
                <a:solidFill>
                  <a:srgbClr val="002060"/>
                </a:solidFill>
              </a:rPr>
              <a:t>tajności nadaje osoba, która jest uprawniona do﻿﻿﻿﻿ ﻿podpisania dokumentu lub oznaczenia innego niż dokument materiału.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2. </a:t>
            </a:r>
            <a:r>
              <a:rPr lang="pl-PL" sz="2200" dirty="0" smtClean="0">
                <a:solidFill>
                  <a:srgbClr val="002060"/>
                </a:solidFill>
              </a:rPr>
              <a:t>Informacje </a:t>
            </a:r>
            <a:r>
              <a:rPr lang="pl-PL" sz="2200" dirty="0" smtClean="0">
                <a:solidFill>
                  <a:srgbClr val="002060"/>
                </a:solidFill>
              </a:rPr>
              <a:t>niejawne podlegają ochronie do czasu zniesienia lub zmiany klauzuli tajności. Osoba, nadająca klauzulę, może określić datę lub wydarzenie, po których nastąpi zniesienie lub zmiana klauzuli tajności.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3. Zniesienie </a:t>
            </a:r>
            <a:r>
              <a:rPr lang="pl-PL" sz="2200" dirty="0" smtClean="0">
                <a:solidFill>
                  <a:srgbClr val="002060"/>
                </a:solidFill>
              </a:rPr>
              <a:t>lub zmiana klauzuli tajności są możliwe wyłącznie po﻿﻿﻿﻿ ﻿wyrażeniu pisemnej zgody przez osobę, nadającej klauzulę, albo jej przełożonego w przypadku ustania lub zmiany ustawowych przesłanek ochrony.</a:t>
            </a: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Klasyfikowanie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4. </a:t>
            </a:r>
            <a:r>
              <a:rPr lang="pl-PL" sz="2200" dirty="0" smtClean="0">
                <a:solidFill>
                  <a:srgbClr val="002060"/>
                </a:solidFill>
              </a:rPr>
              <a:t>Kierownicy </a:t>
            </a:r>
            <a:r>
              <a:rPr lang="pl-PL" sz="2200" dirty="0" smtClean="0">
                <a:solidFill>
                  <a:srgbClr val="002060"/>
                </a:solidFill>
              </a:rPr>
              <a:t>jednostek organizacyjnych przeprowadzają nie rzadziej niż raz na 5 lat przegląd materiałów w celu ustalenia, czy spełniają ustawowe przesłanki ochrony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5. Pisemną </a:t>
            </a:r>
            <a:r>
              <a:rPr lang="pl-PL" sz="2200" dirty="0">
                <a:solidFill>
                  <a:srgbClr val="002060"/>
                </a:solidFill>
              </a:rPr>
              <a:t>zgodę na wykonanie czynności, o których mowa w ust. 3, w przypadku informacji niejawnych o klauzuli „ściśle tajne” wyraża kierownik jednostki organizacyjnej, w której materiałowi została nadana klauzula tajności.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6. </a:t>
            </a:r>
            <a:r>
              <a:rPr lang="pl-PL" sz="2200" dirty="0" smtClean="0">
                <a:solidFill>
                  <a:srgbClr val="002060"/>
                </a:solidFill>
              </a:rPr>
              <a:t>Po </a:t>
            </a:r>
            <a:r>
              <a:rPr lang="pl-PL" sz="2200" dirty="0" smtClean="0">
                <a:solidFill>
                  <a:srgbClr val="002060"/>
                </a:solidFill>
              </a:rPr>
              <a:t>zniesieniu lub zmianie klauzuli tajności podejmuje się czynności polegające na naniesieniu odpowiednich zmian w﻿﻿﻿﻿ ﻿oznaczeniu materiału i poinformowaniu o nich odbiorców. Odbiorcy materiału, którzy przekazali go kolejnym odbiorcom, są﻿﻿﻿﻿ ﻿odpowiedzialni </a:t>
            </a:r>
            <a:r>
              <a:rPr lang="pl-PL" sz="2200" dirty="0" smtClean="0">
                <a:solidFill>
                  <a:srgbClr val="002060"/>
                </a:solidFill>
              </a:rPr>
              <a:t>za﻿﻿﻿﻿ ﻿poinformowanie </a:t>
            </a:r>
            <a:r>
              <a:rPr lang="pl-PL" sz="2200" dirty="0" smtClean="0">
                <a:solidFill>
                  <a:srgbClr val="002060"/>
                </a:solidFill>
              </a:rPr>
              <a:t>ich o zniesieniu lub zmianie klauzuli tajności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Informacje chronione bez względu na upływ czasu: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dane mogące doprowadzić do identyfikacji funkcjonariuszy, żołnierzy lub pracowników służb i instytucji, uprawnionych do﻿﻿﻿﻿ ﻿wykonywania na podstawie ustawy czynności operacyjno-rozpoznawczych jako funkcjonariuszy, żołnierzy lub pracowników wykonujących te czynności;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dane mogące doprowadzić do identyfikacji osób, które udzieliły pomocy w zakresie czynności operacyjno-rozpoznawczych służbom i instytucjom uprawnionym do ich wykonywania na﻿﻿﻿﻿ ﻿podstawie ustawy;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informacje niejawne uzyskane od organów innych państw lub organizacji międzynarodowych, jeżeli taki był warunek ich﻿﻿﻿﻿ ﻿udostępnienia.</a:t>
            </a:r>
          </a:p>
        </p:txBody>
      </p:sp>
    </p:spTree>
    <p:extLst>
      <p:ext uri="{BB962C8B-B14F-4D97-AF65-F5344CB8AC3E}">
        <p14:creationId xmlns:p14="http://schemas.microsoft.com/office/powerpoint/2010/main" val="40559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Przetwarzanie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8. Informacje </a:t>
            </a:r>
            <a:r>
              <a:rPr lang="pl-PL" sz="2200" dirty="0" smtClean="0">
                <a:solidFill>
                  <a:srgbClr val="002060"/>
                </a:solidFill>
              </a:rPr>
              <a:t>niejawne, którym nadano określoną klauzulę tajności: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mogą być udostępnione wyłącznie osobie uprawnionej, zgodnie z﻿﻿﻿﻿ ﻿przepisami ustawy dotyczącymi dostępu do określonej klauzuli tajności;</a:t>
            </a: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Znalezione obrazy dla zapytania informacje niejaw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68" y="4094876"/>
            <a:ext cx="2648760" cy="25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Słownik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8229600" cy="4200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okument </a:t>
            </a:r>
            <a:r>
              <a:rPr lang="pl-PL" sz="2000" dirty="0" smtClean="0">
                <a:solidFill>
                  <a:srgbClr val="002060"/>
                </a:solidFill>
              </a:rPr>
              <a:t>– każda utrwalona informacja </a:t>
            </a:r>
            <a:r>
              <a:rPr lang="pl-PL" sz="2000" dirty="0" smtClean="0">
                <a:solidFill>
                  <a:srgbClr val="002060"/>
                </a:solidFill>
              </a:rPr>
              <a:t>niejawna.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ateriał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– dokument lub przedmiot albo dowolna ich część, chronione jako informacja niejawna, a zwłaszcza urządzenie, wyposażenie lub broń wyprodukowane albo będące w trakcie produkcji, a także składnik użyty do﻿﻿﻿﻿ ﻿ich </a:t>
            </a:r>
            <a:r>
              <a:rPr lang="pl-PL" sz="2000" dirty="0" smtClean="0">
                <a:solidFill>
                  <a:srgbClr val="002060"/>
                </a:solidFill>
              </a:rPr>
              <a:t>wytworzenia.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ękojmia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zachowania tajemnicy </a:t>
            </a:r>
            <a:r>
              <a:rPr lang="pl-PL" sz="2000" dirty="0" smtClean="0">
                <a:solidFill>
                  <a:srgbClr val="002060"/>
                </a:solidFill>
              </a:rPr>
              <a:t>– zdolność osoby do spełnienia ustawowych wymogów dla zapewnienia ochrony informacji niejawnych przed ich nieuprawnionym ujawnieniem, stwierdzona w wyniku przeprowadzenia postępowania </a:t>
            </a:r>
            <a:r>
              <a:rPr lang="pl-PL" sz="2000" dirty="0" smtClean="0">
                <a:solidFill>
                  <a:srgbClr val="002060"/>
                </a:solidFill>
              </a:rPr>
              <a:t>sprawdzającego.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rzetwarzanie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informacji niejawnych </a:t>
            </a:r>
            <a:r>
              <a:rPr lang="pl-PL" sz="2000" dirty="0" smtClean="0">
                <a:solidFill>
                  <a:srgbClr val="002060"/>
                </a:solidFill>
              </a:rPr>
              <a:t>– wszelkie operacje wykonywane w﻿﻿﻿﻿ ﻿odniesieniu do informacji niejawnych i na tych informacjach, w﻿﻿﻿﻿ ﻿szczególności ich wytwarzanie, modyfikowanie, kopiowanie, klasyfikowanie, gromadzenie, przechowywanie, przekazywanie lub </a:t>
            </a:r>
            <a:r>
              <a:rPr lang="pl-PL" sz="2000" dirty="0" smtClean="0">
                <a:solidFill>
                  <a:srgbClr val="002060"/>
                </a:solidFill>
              </a:rPr>
              <a:t>udostępnianie.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Przetwarzanie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muszą być przetwarzane w warunkach uniemożliwiających ich nieuprawnione ujawnienie, zgodnie z przepisami określającymi wymagania dotyczące kancelarii tajnych, bezpieczeństwa systemów teleinformatycznych, obiegu materiałów i środków bezpieczeństwa fizycznego, odpowiednich do nadanej klauzuli tajności;</a:t>
            </a: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muszą być chronione, odpowiednio do nadanej klauzuli tajności, z﻿﻿﻿﻿ ﻿zastosowaniem środków bezpieczeństwa określonych </a:t>
            </a:r>
            <a:r>
              <a:rPr lang="pl-PL" sz="2200" dirty="0" smtClean="0">
                <a:solidFill>
                  <a:srgbClr val="002060"/>
                </a:solidFill>
              </a:rPr>
              <a:t>w﻿﻿﻿﻿ ﻿ustawie </a:t>
            </a:r>
            <a:r>
              <a:rPr lang="pl-PL" sz="2200" dirty="0" smtClean="0">
                <a:solidFill>
                  <a:srgbClr val="002060"/>
                </a:solidFill>
              </a:rPr>
              <a:t>i przepisach wykonawczych wydanych na jej podstawie.</a:t>
            </a:r>
          </a:p>
          <a:p>
            <a:pPr marL="457200" indent="-457200" algn="just">
              <a:buFont typeface="+mj-lt"/>
              <a:buAutoNum type="arabicParenR" startAt="2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Organizacja ochrony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416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 10. 1. ABW </a:t>
            </a:r>
            <a:r>
              <a:rPr lang="pl-PL" sz="2200" dirty="0" smtClean="0">
                <a:solidFill>
                  <a:srgbClr val="002060"/>
                </a:solidFill>
              </a:rPr>
              <a:t>i SKW, nadzorując funkcjonowanie systemu ochrony informacji niejawnych w jednostkach organizacyjnych pozostających w ich właściwości: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prowadzą kontrolę ochrony informacji niejawnych i przestrzegania przepisów obowiązujących w tym zakresie;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realizują zadania w zakresie bezpieczeństwa systemów teleinformatycznych;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prowadzą postępowania sprawdzające, kontrolne postępowania sprawdzające oraz postępowania bezpieczeństwa przemysłowego;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zapewniają ochronę informacji niejawnych wymienianych między Rzeczpospolitą Polską a innymi państwami lub organizacjami międzynarodowymi;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prowadzą doradztwo i szkolenia w zakresie ochrony informacji niejawnych.</a:t>
            </a:r>
          </a:p>
        </p:txBody>
      </p:sp>
    </p:spTree>
    <p:extLst>
      <p:ext uri="{BB962C8B-B14F-4D97-AF65-F5344CB8AC3E}">
        <p14:creationId xmlns:p14="http://schemas.microsoft.com/office/powerpoint/2010/main" val="28630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Organizacja ochrony informacji niejawnych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14. 1. Kierownik </a:t>
            </a:r>
            <a:r>
              <a:rPr lang="pl-PL" sz="2200" dirty="0" smtClean="0">
                <a:solidFill>
                  <a:srgbClr val="002060"/>
                </a:solidFill>
              </a:rPr>
              <a:t>jednostki organizacyjnej, w której </a:t>
            </a:r>
            <a:r>
              <a:rPr lang="pl-PL" sz="2200" dirty="0" smtClean="0">
                <a:solidFill>
                  <a:srgbClr val="002060"/>
                </a:solidFill>
              </a:rPr>
              <a:t>są﻿﻿﻿﻿ ﻿przetwarzane </a:t>
            </a:r>
            <a:r>
              <a:rPr lang="pl-PL" sz="2200" dirty="0" smtClean="0">
                <a:solidFill>
                  <a:srgbClr val="002060"/>
                </a:solidFill>
              </a:rPr>
              <a:t>informacje niejawne, odpowiada za ich ochronę, </a:t>
            </a:r>
            <a:r>
              <a:rPr lang="pl-PL" sz="2200" dirty="0" smtClean="0">
                <a:solidFill>
                  <a:srgbClr val="002060"/>
                </a:solidFill>
              </a:rPr>
              <a:t>w﻿﻿﻿﻿ ﻿szczególności </a:t>
            </a:r>
            <a:r>
              <a:rPr lang="pl-PL" sz="2200" dirty="0" smtClean="0">
                <a:solidFill>
                  <a:srgbClr val="002060"/>
                </a:solidFill>
              </a:rPr>
              <a:t>za zorganizowanie i zapewnienie funkcjonowania tej ochrony.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2. Kierownikowi </a:t>
            </a:r>
            <a:r>
              <a:rPr lang="pl-PL" sz="2200" dirty="0" smtClean="0">
                <a:solidFill>
                  <a:srgbClr val="002060"/>
                </a:solidFill>
              </a:rPr>
              <a:t>jednostki organizacyjnej bezpośrednio podlega zatrudniony przez niego pełnomocnik do spraw ochrony informacji niejawnych, który odpowiada za zapewnienie przestrzegania przepisów o ochronie informacji niejawnych.</a:t>
            </a:r>
          </a:p>
        </p:txBody>
      </p:sp>
      <p:pic>
        <p:nvPicPr>
          <p:cNvPr id="24580" name="Picture 4" descr="Znalezione obrazy dla zapytania ochrona informacji niejawny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11464"/>
            <a:ext cx="1620032" cy="16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Naruszenie przepisów o ochronie informacji niejawnych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17. 1. W </a:t>
            </a:r>
            <a:r>
              <a:rPr lang="pl-PL" sz="2200" dirty="0" smtClean="0">
                <a:solidFill>
                  <a:srgbClr val="002060"/>
                </a:solidFill>
              </a:rPr>
              <a:t>przypadku stwierdzenia naruszenia w jednostce organizacyjnej przepisów o ochronie informacji niejawnych pełnomocnik ochrony zawiadamia o tym kierownika jednostki organizacyjnej i podejmuje niezwłocznie działania zmierzające do wyjaśnienia okoliczności tego naruszenia oraz ograniczenia jego negatywnych skutków. </a:t>
            </a:r>
            <a:endParaRPr lang="pl-PL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2. W </a:t>
            </a:r>
            <a:r>
              <a:rPr lang="pl-PL" sz="2200" dirty="0" smtClean="0">
                <a:solidFill>
                  <a:srgbClr val="002060"/>
                </a:solidFill>
              </a:rPr>
              <a:t>przypadku stwierdzenia naruszenia przepisów o ochronie informacji niejawnych o klauzuli „poufne” lub wyższej pełnomocnik ochrony zawiadamia niezwłocznie również odpowiednio ABW lub SKW. </a:t>
            </a:r>
          </a:p>
        </p:txBody>
      </p:sp>
    </p:spTree>
    <p:extLst>
      <p:ext uri="{BB962C8B-B14F-4D97-AF65-F5344CB8AC3E}">
        <p14:creationId xmlns:p14="http://schemas.microsoft.com/office/powerpoint/2010/main" val="37305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Bezpieczeństwo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osobowe 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klauzula „poufne”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21. 1. Dopuszczenie </a:t>
            </a:r>
            <a:r>
              <a:rPr lang="pl-PL" sz="2200" dirty="0" smtClean="0">
                <a:solidFill>
                  <a:srgbClr val="002060"/>
                </a:solidFill>
              </a:rPr>
              <a:t>do pracy lub pełnienia służby </a:t>
            </a:r>
            <a:r>
              <a:rPr lang="pl-PL" sz="2200" dirty="0" smtClean="0">
                <a:solidFill>
                  <a:srgbClr val="002060"/>
                </a:solidFill>
              </a:rPr>
              <a:t>na﻿﻿﻿﻿ ﻿stanowiskach </a:t>
            </a:r>
            <a:r>
              <a:rPr lang="pl-PL" sz="2200" dirty="0" smtClean="0">
                <a:solidFill>
                  <a:srgbClr val="002060"/>
                </a:solidFill>
              </a:rPr>
              <a:t>albo zlecenie prac związanych z dostępem </a:t>
            </a:r>
            <a:r>
              <a:rPr lang="pl-PL" sz="2200" dirty="0" smtClean="0">
                <a:solidFill>
                  <a:srgbClr val="002060"/>
                </a:solidFill>
              </a:rPr>
              <a:t>do﻿﻿﻿﻿ ﻿informacji </a:t>
            </a:r>
            <a:r>
              <a:rPr lang="pl-PL" sz="2200" dirty="0" smtClean="0">
                <a:solidFill>
                  <a:srgbClr val="002060"/>
                </a:solidFill>
              </a:rPr>
              <a:t>niejawnych o klauzuli „poufne” lub wyższej może nastąpić po: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uzyskaniu poświadczenia bezpieczeństwa oraz;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odbyciu szkolenia w zakresie ochrony informacji niejawnych.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Bezpieczeństwo osobowe – klauzula „zastrzeżone”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4. Dopuszczenie </a:t>
            </a:r>
            <a:r>
              <a:rPr lang="pl-PL" sz="2200" dirty="0" smtClean="0">
                <a:solidFill>
                  <a:srgbClr val="002060"/>
                </a:solidFill>
              </a:rPr>
              <a:t>do pracy lub pełnienia służby na stanowiskach albo zlecenie prac, związanych z dostępem danej osoby do informacji niejawnych o klauzuli „zastrzeżone” może nastąpić po: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pisemnym upoważnieniu przez kierownika jednostki organizacyjnej, jeżeli nie posiada ona poświadczenia bezpieczeństwa;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odbyciu szkolenia w zakresie ochrony informacji niejawnych.</a:t>
            </a:r>
          </a:p>
        </p:txBody>
      </p:sp>
    </p:spTree>
    <p:extLst>
      <p:ext uri="{BB962C8B-B14F-4D97-AF65-F5344CB8AC3E}">
        <p14:creationId xmlns:p14="http://schemas.microsoft.com/office/powerpoint/2010/main" val="40069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Szkolenie w zakresie ochrony informacji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Art.. 19. 1. Szkolenie </a:t>
            </a:r>
            <a:r>
              <a:rPr lang="pl-PL" sz="2200" dirty="0" smtClean="0">
                <a:solidFill>
                  <a:srgbClr val="002060"/>
                </a:solidFill>
              </a:rPr>
              <a:t>w zakresie ochrony informacji niejawnych </a:t>
            </a:r>
            <a:r>
              <a:rPr lang="pl-PL" sz="2200" dirty="0" smtClean="0">
                <a:solidFill>
                  <a:srgbClr val="002060"/>
                </a:solidFill>
              </a:rPr>
              <a:t>przeprowadza się </a:t>
            </a:r>
            <a:r>
              <a:rPr lang="pl-PL" sz="2200" dirty="0" smtClean="0">
                <a:solidFill>
                  <a:srgbClr val="002060"/>
                </a:solidFill>
              </a:rPr>
              <a:t>w celu zapoznania z: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przepisami dotyczącymi ochrony informacji niejawnych oraz odpowiedzialności karnej, dyscyplinarnej i służbowej za ich naruszenie, w szczególności za nieuprawnione ujawnienie informacji niejawnych;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zasadami ochrony informacji niejawnych w zakresie niezbędnym do wykonywania pracy lub pełnienia służby, z uwzględnieniem zasad zarządzania ryzykiem bezpieczeństwa informacji niejawnych, w﻿﻿﻿﻿ ﻿szczególności szacowania ryzyka;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sposobami ochrony informacji niejawnych oraz postępowania w﻿﻿﻿﻿ ﻿sytuacjach zagrożenia dla takich informacji lub w przypadku ich ujawnienia.</a:t>
            </a:r>
          </a:p>
        </p:txBody>
      </p:sp>
    </p:spTree>
    <p:extLst>
      <p:ext uri="{BB962C8B-B14F-4D97-AF65-F5344CB8AC3E}">
        <p14:creationId xmlns:p14="http://schemas.microsoft.com/office/powerpoint/2010/main" val="28474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Szkolenia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w zakresie ochrony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informacji: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453650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solidFill>
                  <a:srgbClr val="002060"/>
                </a:solidFill>
              </a:rPr>
              <a:t>p</a:t>
            </a:r>
            <a:r>
              <a:rPr lang="pl-PL" sz="2200" dirty="0" smtClean="0">
                <a:solidFill>
                  <a:srgbClr val="002060"/>
                </a:solidFill>
              </a:rPr>
              <a:t>rzeprowadzają </a:t>
            </a:r>
            <a:r>
              <a:rPr lang="pl-PL" sz="2200" dirty="0" smtClean="0">
                <a:solidFill>
                  <a:srgbClr val="002060"/>
                </a:solidFill>
              </a:rPr>
              <a:t>odpowiednio ABW lub SKW – dla pełnomocników ochrony i ich zastępców oraz osób przewidzianych na te stanowiska, przedsiębiorców wykonujących działalność jednoosobowo, a także dla kierowników przedsiębiorców, u których nie zatrudniono pełnomocników </a:t>
            </a:r>
            <a:r>
              <a:rPr lang="pl-PL" sz="2200" dirty="0" smtClean="0">
                <a:solidFill>
                  <a:srgbClr val="002060"/>
                </a:solidFill>
              </a:rPr>
              <a:t>ochrony;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przeprowadzają </a:t>
            </a:r>
            <a:r>
              <a:rPr lang="pl-PL" sz="2200" dirty="0" smtClean="0">
                <a:solidFill>
                  <a:srgbClr val="002060"/>
                </a:solidFill>
              </a:rPr>
              <a:t>odpowiednio ABW lub SKW, wspólnie z pełnomocnikiem ochrony – dla kierownika jednostki organizacyjnej, w której są przetwarzane informacje niejawne o klauzuli „ściśle tajne” lub „tajne</a:t>
            </a:r>
            <a:r>
              <a:rPr lang="pl-PL" sz="2200" dirty="0" smtClean="0">
                <a:solidFill>
                  <a:srgbClr val="002060"/>
                </a:solidFill>
              </a:rPr>
              <a:t>”;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solidFill>
                  <a:srgbClr val="002060"/>
                </a:solidFill>
              </a:rPr>
              <a:t>o</a:t>
            </a:r>
            <a:r>
              <a:rPr lang="pl-PL" sz="2200" dirty="0" smtClean="0">
                <a:solidFill>
                  <a:srgbClr val="002060"/>
                </a:solidFill>
              </a:rPr>
              <a:t>rganizuje </a:t>
            </a:r>
            <a:r>
              <a:rPr lang="pl-PL" sz="2200" dirty="0" smtClean="0">
                <a:solidFill>
                  <a:srgbClr val="002060"/>
                </a:solidFill>
              </a:rPr>
              <a:t>pełnomocnik ochrony – dla pozostałych osób zatrudnionych, pełniących służbę lub wykonujących czynności zlecone w jednostce </a:t>
            </a:r>
            <a:r>
              <a:rPr lang="pl-PL" sz="2200" dirty="0" smtClean="0">
                <a:solidFill>
                  <a:srgbClr val="002060"/>
                </a:solidFill>
              </a:rPr>
              <a:t>organizacyjnej;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solidFill>
                  <a:srgbClr val="002060"/>
                </a:solidFill>
              </a:rPr>
              <a:t>p</a:t>
            </a:r>
            <a:r>
              <a:rPr lang="pl-PL" sz="2200" dirty="0" smtClean="0">
                <a:solidFill>
                  <a:srgbClr val="002060"/>
                </a:solidFill>
              </a:rPr>
              <a:t>rzeprowadza </a:t>
            </a:r>
            <a:r>
              <a:rPr lang="pl-PL" sz="2200" dirty="0" smtClean="0">
                <a:solidFill>
                  <a:srgbClr val="002060"/>
                </a:solidFill>
              </a:rPr>
              <a:t>ABW – dla posłów i senatorów.</a:t>
            </a:r>
          </a:p>
        </p:txBody>
      </p:sp>
    </p:spTree>
    <p:extLst>
      <p:ext uri="{BB962C8B-B14F-4D97-AF65-F5344CB8AC3E}">
        <p14:creationId xmlns:p14="http://schemas.microsoft.com/office/powerpoint/2010/main" val="27380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Kancelarie tajne. Środki bezpieczeństwa fizycznego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42. 1. Kierownik </a:t>
            </a:r>
            <a:r>
              <a:rPr lang="pl-PL" sz="2200" dirty="0" smtClean="0">
                <a:solidFill>
                  <a:srgbClr val="002060"/>
                </a:solidFill>
              </a:rPr>
              <a:t>jednostki organizacyjnej, w której </a:t>
            </a:r>
            <a:r>
              <a:rPr lang="pl-PL" sz="2200" dirty="0" smtClean="0">
                <a:solidFill>
                  <a:srgbClr val="002060"/>
                </a:solidFill>
              </a:rPr>
              <a:t>są﻿﻿﻿﻿ ﻿przetwarzane </a:t>
            </a:r>
            <a:r>
              <a:rPr lang="pl-PL" sz="2200" dirty="0" smtClean="0">
                <a:solidFill>
                  <a:srgbClr val="002060"/>
                </a:solidFill>
              </a:rPr>
              <a:t>informacje niejawne o klauzuli „tajne” lub „ściśle tajne”, tworzy kancelarię, zwaną „kancelarią tajną”, i zatrudnia jej kierownika.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861048"/>
            <a:ext cx="51911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Kancelarie tajne. Środki bezpieczeństwa fizycznego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solidFill>
                  <a:srgbClr val="002060"/>
                </a:solidFill>
              </a:rPr>
              <a:t>W </a:t>
            </a:r>
            <a:r>
              <a:rPr lang="pl-PL" sz="2200" dirty="0">
                <a:solidFill>
                  <a:srgbClr val="002060"/>
                </a:solidFill>
              </a:rPr>
              <a:t>przypadku uzasadnionym względami organizacyjnymi kierownik jednostki organizacyjnej może utworzyć więcej niż jedną kancelarię tajną. 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solidFill>
                  <a:srgbClr val="002060"/>
                </a:solidFill>
              </a:rPr>
              <a:t>W </a:t>
            </a:r>
            <a:r>
              <a:rPr lang="pl-PL" sz="2200" dirty="0">
                <a:solidFill>
                  <a:srgbClr val="002060"/>
                </a:solidFill>
              </a:rPr>
              <a:t>uzasadnionych przypadkach, za zgodą odpowiednio ABW </a:t>
            </a:r>
            <a:r>
              <a:rPr lang="pl-PL" sz="2200" dirty="0" smtClean="0">
                <a:solidFill>
                  <a:srgbClr val="002060"/>
                </a:solidFill>
              </a:rPr>
              <a:t>lub﻿﻿﻿﻿ ﻿SKW</a:t>
            </a:r>
            <a:r>
              <a:rPr lang="pl-PL" sz="2200" dirty="0">
                <a:solidFill>
                  <a:srgbClr val="002060"/>
                </a:solidFill>
              </a:rPr>
              <a:t>, można utworzyć kancelarię tajną obsługującą dwie </a:t>
            </a:r>
            <a:r>
              <a:rPr lang="pl-PL" sz="2200" dirty="0" smtClean="0">
                <a:solidFill>
                  <a:srgbClr val="002060"/>
                </a:solidFill>
              </a:rPr>
              <a:t>lub﻿﻿﻿﻿ ﻿więcej </a:t>
            </a:r>
            <a:r>
              <a:rPr lang="pl-PL" sz="2200" dirty="0">
                <a:solidFill>
                  <a:srgbClr val="002060"/>
                </a:solidFill>
              </a:rPr>
              <a:t>jednostek organizacyjnych. Podległość, obsada </a:t>
            </a:r>
            <a:r>
              <a:rPr lang="pl-PL" sz="2200" dirty="0" smtClean="0">
                <a:solidFill>
                  <a:srgbClr val="002060"/>
                </a:solidFill>
              </a:rPr>
              <a:t>i﻿﻿﻿﻿ ﻿zasady </a:t>
            </a:r>
            <a:r>
              <a:rPr lang="pl-PL" sz="2200" dirty="0">
                <a:solidFill>
                  <a:srgbClr val="002060"/>
                </a:solidFill>
              </a:rPr>
              <a:t>finansowania takiej kancelarii zostaną określone przez właściwych kierowników jednostek organizacyjnych.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Ustawa o ochronie informacji niejawnych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6264696" cy="4344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Ustawa określa zasady ochrony informacji, których nieuprawnione ujawnienie spowodowałoby lub mogłoby spowodować szkody dla Rzeczypospolitej Polskiej albo byłoby z﻿﻿﻿﻿ ﻿punktu widzenia jej interesów niekorzystne, także w trakcie ich opracowywania oraz niezależnie od formy i sposobu ich﻿﻿﻿﻿ ﻿wyrażania, zwanych dalej „informacjami niejawnymi”.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23" y="3068960"/>
            <a:ext cx="2194697" cy="343835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660232" y="6507319"/>
            <a:ext cx="224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Źródło: http://o-historii.pl/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Kancelarie tajne. Środki bezpieczeństwa fizycznego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200" dirty="0">
                <a:solidFill>
                  <a:srgbClr val="002060"/>
                </a:solidFill>
              </a:rPr>
              <a:t>Kancelaria tajna stanowi wyodrębnioną komórkę organizacyjną, </a:t>
            </a:r>
            <a:r>
              <a:rPr lang="pl-PL" sz="2200" dirty="0" smtClean="0">
                <a:solidFill>
                  <a:srgbClr val="002060"/>
                </a:solidFill>
              </a:rPr>
              <a:t>w﻿﻿﻿﻿ ﻿zakresie </a:t>
            </a:r>
            <a:r>
              <a:rPr lang="pl-PL" sz="2200" dirty="0">
                <a:solidFill>
                  <a:srgbClr val="002060"/>
                </a:solidFill>
              </a:rPr>
              <a:t>ochrony informacji niejawnych podległą pełnomocnikowi ochrony, obsługiwaną przez pracowników pionu ochrony, odpowiedzialną za właściwe rejestrowanie, przechowywanie, obieg </a:t>
            </a:r>
            <a:r>
              <a:rPr lang="pl-PL" sz="2200" dirty="0" smtClean="0">
                <a:solidFill>
                  <a:srgbClr val="002060"/>
                </a:solidFill>
              </a:rPr>
              <a:t>i﻿﻿﻿﻿ ﻿wydawanie </a:t>
            </a:r>
            <a:r>
              <a:rPr lang="pl-PL" sz="2200" dirty="0">
                <a:solidFill>
                  <a:srgbClr val="002060"/>
                </a:solidFill>
              </a:rPr>
              <a:t>materiałów uprawnionym osobom.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200" dirty="0" smtClean="0">
                <a:solidFill>
                  <a:srgbClr val="002060"/>
                </a:solidFill>
              </a:rPr>
              <a:t>Kierownik </a:t>
            </a:r>
            <a:r>
              <a:rPr lang="pl-PL" sz="2200" dirty="0">
                <a:solidFill>
                  <a:srgbClr val="002060"/>
                </a:solidFill>
              </a:rPr>
              <a:t>jednostki organizacyjnej może wyrazić zgodę </a:t>
            </a:r>
            <a:r>
              <a:rPr lang="pl-PL" sz="2200" dirty="0" smtClean="0">
                <a:solidFill>
                  <a:srgbClr val="002060"/>
                </a:solidFill>
              </a:rPr>
              <a:t>na﻿﻿﻿﻿ ﻿przetwarzanie w﻿﻿﻿﻿ ﻿kancelarii </a:t>
            </a:r>
            <a:r>
              <a:rPr lang="pl-PL" sz="2200" dirty="0">
                <a:solidFill>
                  <a:srgbClr val="002060"/>
                </a:solidFill>
              </a:rPr>
              <a:t>tajnej informacji niejawnych </a:t>
            </a:r>
            <a:r>
              <a:rPr lang="pl-PL" sz="2200" dirty="0" smtClean="0">
                <a:solidFill>
                  <a:srgbClr val="002060"/>
                </a:solidFill>
              </a:rPr>
              <a:t>o﻿﻿﻿﻿ ﻿klauzuli </a:t>
            </a:r>
            <a:r>
              <a:rPr lang="pl-PL" sz="2200" dirty="0">
                <a:solidFill>
                  <a:srgbClr val="002060"/>
                </a:solidFill>
              </a:rPr>
              <a:t>„poufne” lub „zastrzeżone</a:t>
            </a:r>
            <a:r>
              <a:rPr lang="pl-PL" sz="2200" dirty="0" smtClean="0">
                <a:solidFill>
                  <a:srgbClr val="002060"/>
                </a:solidFill>
              </a:rPr>
              <a:t>”.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200" dirty="0" smtClean="0">
                <a:solidFill>
                  <a:srgbClr val="002060"/>
                </a:solidFill>
              </a:rPr>
              <a:t>Kierownik </a:t>
            </a:r>
            <a:r>
              <a:rPr lang="pl-PL" sz="2200" dirty="0">
                <a:solidFill>
                  <a:srgbClr val="002060"/>
                </a:solidFill>
              </a:rPr>
              <a:t>jednostki organizacyjnej informuje odpowiednio ABW lub SKW o utworzeniu lub likwidacji kancelarii tajnej, </a:t>
            </a:r>
            <a:r>
              <a:rPr lang="pl-PL" sz="2200" dirty="0" smtClean="0">
                <a:solidFill>
                  <a:srgbClr val="002060"/>
                </a:solidFill>
              </a:rPr>
              <a:t>z﻿﻿﻿﻿ ﻿określeniem </a:t>
            </a:r>
            <a:r>
              <a:rPr lang="pl-PL" sz="2200" dirty="0">
                <a:solidFill>
                  <a:srgbClr val="002060"/>
                </a:solidFill>
              </a:rPr>
              <a:t>klauzuli tajności przetwarzanych w niej informacji niejawnych.</a:t>
            </a: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Kancelarie tajne. Środki bezpieczeństwa fizycznego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46. W </a:t>
            </a:r>
            <a:r>
              <a:rPr lang="pl-PL" sz="2200" dirty="0">
                <a:solidFill>
                  <a:srgbClr val="002060"/>
                </a:solidFill>
              </a:rPr>
              <a:t>celu uniemożliwienia osobom nieuprawnionym dostępu </a:t>
            </a:r>
            <a:r>
              <a:rPr lang="pl-PL" sz="2200" dirty="0" smtClean="0">
                <a:solidFill>
                  <a:srgbClr val="002060"/>
                </a:solidFill>
              </a:rPr>
              <a:t>do﻿﻿﻿﻿ ﻿informacji </a:t>
            </a:r>
            <a:r>
              <a:rPr lang="pl-PL" sz="2200" dirty="0">
                <a:solidFill>
                  <a:srgbClr val="002060"/>
                </a:solidFill>
              </a:rPr>
              <a:t>niejawnych o klauzuli „poufne” lub wyższej należy </a:t>
            </a:r>
            <a:r>
              <a:rPr lang="pl-PL" sz="2200" dirty="0" smtClean="0">
                <a:solidFill>
                  <a:srgbClr val="002060"/>
                </a:solidFill>
              </a:rPr>
              <a:t>w﻿﻿﻿﻿ ﻿szczególności: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zorganizować </a:t>
            </a:r>
            <a:r>
              <a:rPr lang="pl-PL" sz="2200" dirty="0">
                <a:solidFill>
                  <a:srgbClr val="002060"/>
                </a:solidFill>
              </a:rPr>
              <a:t>strefy ochronne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wprowadzić </a:t>
            </a:r>
            <a:r>
              <a:rPr lang="pl-PL" sz="2200" dirty="0">
                <a:solidFill>
                  <a:srgbClr val="002060"/>
                </a:solidFill>
              </a:rPr>
              <a:t>system kontroli wejść i wyjść ze stref ochronnych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określić </a:t>
            </a:r>
            <a:r>
              <a:rPr lang="pl-PL" sz="2200" dirty="0">
                <a:solidFill>
                  <a:srgbClr val="002060"/>
                </a:solidFill>
              </a:rPr>
              <a:t>uprawnienia do przebywania w strefach ochronnych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stosować </a:t>
            </a:r>
            <a:r>
              <a:rPr lang="pl-PL" sz="2200" dirty="0">
                <a:solidFill>
                  <a:srgbClr val="002060"/>
                </a:solidFill>
              </a:rPr>
              <a:t>wyposażenie i urządzenia służące ochronie informacji niejawnych, którym przyznano certyfikaty.</a:t>
            </a:r>
            <a:endParaRPr lang="pl-PL" sz="22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Bezpieczeństwo teleinformatyczne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48. 1. Systemy </a:t>
            </a:r>
            <a:r>
              <a:rPr lang="pl-PL" sz="2200" dirty="0">
                <a:solidFill>
                  <a:srgbClr val="002060"/>
                </a:solidFill>
              </a:rPr>
              <a:t>teleinformatyczne, w których mają być </a:t>
            </a:r>
            <a:r>
              <a:rPr lang="pl-PL" sz="2200" dirty="0" smtClean="0">
                <a:solidFill>
                  <a:srgbClr val="002060"/>
                </a:solidFill>
              </a:rPr>
              <a:t>przetwarzane informacje </a:t>
            </a:r>
            <a:r>
              <a:rPr lang="pl-PL" sz="2200" dirty="0">
                <a:solidFill>
                  <a:srgbClr val="002060"/>
                </a:solidFill>
              </a:rPr>
              <a:t>niejawne, podlegają akredytacji bezpieczeństwa </a:t>
            </a:r>
            <a:r>
              <a:rPr lang="pl-PL" sz="2200" dirty="0" smtClean="0">
                <a:solidFill>
                  <a:srgbClr val="002060"/>
                </a:solidFill>
              </a:rPr>
              <a:t>teleinformatycznego.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solidFill>
                  <a:srgbClr val="002060"/>
                </a:solidFill>
              </a:rPr>
              <a:t>Akredytacji </a:t>
            </a:r>
            <a:r>
              <a:rPr lang="pl-PL" sz="2200" dirty="0" smtClean="0">
                <a:solidFill>
                  <a:srgbClr val="002060"/>
                </a:solidFill>
              </a:rPr>
              <a:t>udziela </a:t>
            </a:r>
            <a:r>
              <a:rPr lang="pl-PL" sz="2200" dirty="0">
                <a:solidFill>
                  <a:srgbClr val="002060"/>
                </a:solidFill>
              </a:rPr>
              <a:t>się na czas określony, nie </a:t>
            </a:r>
            <a:r>
              <a:rPr lang="pl-PL" sz="2200" dirty="0" smtClean="0">
                <a:solidFill>
                  <a:srgbClr val="002060"/>
                </a:solidFill>
              </a:rPr>
              <a:t>dłuższy niż </a:t>
            </a:r>
            <a:r>
              <a:rPr lang="pl-PL" sz="2200" dirty="0">
                <a:solidFill>
                  <a:srgbClr val="002060"/>
                </a:solidFill>
              </a:rPr>
              <a:t>5 lat.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solidFill>
                  <a:srgbClr val="002060"/>
                </a:solidFill>
              </a:rPr>
              <a:t>ABW </a:t>
            </a:r>
            <a:r>
              <a:rPr lang="pl-PL" sz="2200" dirty="0">
                <a:solidFill>
                  <a:srgbClr val="002060"/>
                </a:solidFill>
              </a:rPr>
              <a:t>albo SKW udziela akredytacji bezpieczeństwa teleinformatycznego </a:t>
            </a:r>
            <a:r>
              <a:rPr lang="pl-PL" sz="2200" dirty="0" smtClean="0">
                <a:solidFill>
                  <a:srgbClr val="002060"/>
                </a:solidFill>
              </a:rPr>
              <a:t>dla systemu </a:t>
            </a:r>
            <a:r>
              <a:rPr lang="pl-PL" sz="2200" dirty="0">
                <a:solidFill>
                  <a:srgbClr val="002060"/>
                </a:solidFill>
              </a:rPr>
              <a:t>teleinformatycznego przeznaczonego do przetwarzania </a:t>
            </a:r>
            <a:r>
              <a:rPr lang="pl-PL" sz="2200" dirty="0" smtClean="0">
                <a:solidFill>
                  <a:srgbClr val="002060"/>
                </a:solidFill>
              </a:rPr>
              <a:t>informacji niejawnych o﻿﻿﻿﻿ ﻿klauzuli </a:t>
            </a:r>
            <a:r>
              <a:rPr lang="pl-PL" sz="2200" dirty="0">
                <a:solidFill>
                  <a:srgbClr val="002060"/>
                </a:solidFill>
              </a:rPr>
              <a:t>„</a:t>
            </a:r>
            <a:r>
              <a:rPr lang="pl-PL" sz="2200" dirty="0" smtClean="0">
                <a:solidFill>
                  <a:srgbClr val="002060"/>
                </a:solidFill>
              </a:rPr>
              <a:t>poufne</a:t>
            </a:r>
            <a:r>
              <a:rPr lang="pl-PL" sz="2200" dirty="0">
                <a:solidFill>
                  <a:srgbClr val="002060"/>
                </a:solidFill>
              </a:rPr>
              <a:t>” lub wyższej</a:t>
            </a:r>
            <a:r>
              <a:rPr lang="pl-PL" sz="2200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53" y="4869160"/>
            <a:ext cx="2564867" cy="171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4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Bezpieczeństwo teleinformatyczne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8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Potwierdzeniem </a:t>
            </a:r>
            <a:r>
              <a:rPr lang="pl-PL" sz="2200" dirty="0">
                <a:solidFill>
                  <a:srgbClr val="002060"/>
                </a:solidFill>
              </a:rPr>
              <a:t>udzielenia przez ABW albo SKW </a:t>
            </a:r>
            <a:r>
              <a:rPr lang="pl-PL" sz="2200" dirty="0" smtClean="0">
                <a:solidFill>
                  <a:srgbClr val="002060"/>
                </a:solidFill>
              </a:rPr>
              <a:t>akredytacji jest świadectwo akredytacji bezpieczeństwa systemu teleinformatycznego</a:t>
            </a:r>
            <a:r>
              <a:rPr lang="pl-PL" sz="2200" dirty="0" smtClean="0">
                <a:solidFill>
                  <a:srgbClr val="002060"/>
                </a:solidFill>
              </a:rPr>
              <a:t>. Świadectwo </a:t>
            </a:r>
            <a:r>
              <a:rPr lang="pl-PL" sz="2200" dirty="0" smtClean="0">
                <a:solidFill>
                  <a:srgbClr val="002060"/>
                </a:solidFill>
              </a:rPr>
              <a:t>wydaje </a:t>
            </a:r>
            <a:r>
              <a:rPr lang="pl-PL" sz="2200" dirty="0">
                <a:solidFill>
                  <a:srgbClr val="002060"/>
                </a:solidFill>
              </a:rPr>
              <a:t>się na podstawie: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zatwierdzonej </a:t>
            </a:r>
            <a:r>
              <a:rPr lang="pl-PL" sz="2200" dirty="0">
                <a:solidFill>
                  <a:srgbClr val="002060"/>
                </a:solidFill>
              </a:rPr>
              <a:t>przez ABW albo SKW dokumentacji bezpieczeństwa </a:t>
            </a:r>
            <a:r>
              <a:rPr lang="pl-PL" sz="2200" dirty="0" smtClean="0">
                <a:solidFill>
                  <a:srgbClr val="002060"/>
                </a:solidFill>
              </a:rPr>
              <a:t>systemu teleinformatycznego;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wyników </a:t>
            </a:r>
            <a:r>
              <a:rPr lang="pl-PL" sz="2200" dirty="0">
                <a:solidFill>
                  <a:srgbClr val="002060"/>
                </a:solidFill>
              </a:rPr>
              <a:t>audytu bezpieczeństwa systemu </a:t>
            </a:r>
            <a:r>
              <a:rPr lang="pl-PL" sz="2200" dirty="0" smtClean="0">
                <a:solidFill>
                  <a:srgbClr val="002060"/>
                </a:solidFill>
              </a:rPr>
              <a:t>teleinformatycznego przeprowadzonego </a:t>
            </a:r>
            <a:r>
              <a:rPr lang="pl-PL" sz="2200" dirty="0">
                <a:solidFill>
                  <a:srgbClr val="002060"/>
                </a:solidFill>
              </a:rPr>
              <a:t>przez ABW albo SKW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06" y="4437112"/>
            <a:ext cx="1902362" cy="225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Oznaczanie materiałów, umieszczanie na nich klauzul tajności, a także zmiany nadanej klauzuli tajności</a:t>
            </a:r>
            <a:endParaRPr lang="pl-PL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Prezes </a:t>
            </a:r>
            <a:r>
              <a:rPr lang="pl-PL" sz="2200" dirty="0">
                <a:solidFill>
                  <a:srgbClr val="002060"/>
                </a:solidFill>
              </a:rPr>
              <a:t>Rady Ministrów </a:t>
            </a:r>
            <a:r>
              <a:rPr lang="pl-PL" sz="2200" dirty="0" smtClean="0">
                <a:solidFill>
                  <a:srgbClr val="002060"/>
                </a:solidFill>
              </a:rPr>
              <a:t>określa, </a:t>
            </a:r>
            <a:r>
              <a:rPr lang="pl-PL" sz="2200" dirty="0">
                <a:solidFill>
                  <a:srgbClr val="002060"/>
                </a:solidFill>
              </a:rPr>
              <a:t>w drodze rozporządzenia, sposób oznaczania materiałów, umieszczania na nich klauzul tajności, a także tryb i sposób zmiany lub znoszenia nadanej </a:t>
            </a:r>
            <a:r>
              <a:rPr lang="pl-PL" sz="2200" dirty="0" smtClean="0">
                <a:solidFill>
                  <a:srgbClr val="002060"/>
                </a:solidFill>
              </a:rPr>
              <a:t>klauzuli. W</a:t>
            </a:r>
            <a:r>
              <a:rPr lang="pl-PL" sz="2200" dirty="0" smtClean="0">
                <a:solidFill>
                  <a:srgbClr val="002060"/>
                </a:solidFill>
              </a:rPr>
              <a:t>﻿﻿﻿﻿ ﻿rozporządzeniu </a:t>
            </a:r>
            <a:r>
              <a:rPr lang="pl-PL" sz="2200" dirty="0">
                <a:solidFill>
                  <a:srgbClr val="002060"/>
                </a:solidFill>
              </a:rPr>
              <a:t>Prezes Rady Ministrów </a:t>
            </a:r>
            <a:r>
              <a:rPr lang="pl-PL" sz="2200" dirty="0" smtClean="0">
                <a:solidFill>
                  <a:srgbClr val="002060"/>
                </a:solidFill>
              </a:rPr>
              <a:t>uwzględnia </a:t>
            </a:r>
            <a:r>
              <a:rPr lang="pl-PL" sz="2200" dirty="0">
                <a:solidFill>
                  <a:srgbClr val="002060"/>
                </a:solidFill>
              </a:rPr>
              <a:t>potrzebę oznaczania materiałów w sposób zapewniający ich odróżnienie </a:t>
            </a:r>
            <a:r>
              <a:rPr lang="pl-PL" sz="2200" dirty="0" smtClean="0">
                <a:solidFill>
                  <a:srgbClr val="002060"/>
                </a:solidFill>
              </a:rPr>
              <a:t>od materiałów </a:t>
            </a:r>
            <a:r>
              <a:rPr lang="pl-PL" sz="2200" dirty="0">
                <a:solidFill>
                  <a:srgbClr val="002060"/>
                </a:solidFill>
              </a:rPr>
              <a:t>jawnych, mając na uwadze rodzaje klauzul tajności </a:t>
            </a:r>
            <a:r>
              <a:rPr lang="pl-PL" sz="2200" dirty="0" smtClean="0">
                <a:solidFill>
                  <a:srgbClr val="002060"/>
                </a:solidFill>
              </a:rPr>
              <a:t>i﻿﻿﻿﻿ ﻿materiałów </a:t>
            </a:r>
            <a:r>
              <a:rPr lang="pl-PL" sz="2200" dirty="0">
                <a:solidFill>
                  <a:srgbClr val="002060"/>
                </a:solidFill>
              </a:rPr>
              <a:t>oraz sposób odrębnego oznaczania części </a:t>
            </a:r>
            <a:r>
              <a:rPr lang="pl-PL" sz="2200" dirty="0" smtClean="0">
                <a:solidFill>
                  <a:srgbClr val="002060"/>
                </a:solidFill>
              </a:rPr>
              <a:t>materiału.</a:t>
            </a: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Oznaczenia klauzul </a:t>
            </a:r>
            <a:r>
              <a:rPr lang="pl-PL" sz="2900" b="1" dirty="0">
                <a:solidFill>
                  <a:schemeClr val="accent2">
                    <a:lumMod val="75000"/>
                  </a:schemeClr>
                </a:solidFill>
              </a:rPr>
              <a:t>tajności</a:t>
            </a:r>
            <a:endParaRPr lang="pl-PL" sz="29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Wprowadza się następujące oznaczenia klauzul tajności</a:t>
            </a:r>
            <a:r>
              <a:rPr lang="pl-PL" sz="2200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„</a:t>
            </a:r>
            <a:r>
              <a:rPr lang="pl-PL" sz="2200" b="1" dirty="0">
                <a:solidFill>
                  <a:srgbClr val="002060"/>
                </a:solidFill>
              </a:rPr>
              <a:t>00</a:t>
            </a:r>
            <a:r>
              <a:rPr lang="pl-PL" sz="2200" dirty="0">
                <a:solidFill>
                  <a:srgbClr val="002060"/>
                </a:solidFill>
              </a:rPr>
              <a:t>”—dla klauzuli „ściśle tajne</a:t>
            </a:r>
            <a:r>
              <a:rPr lang="pl-PL" sz="2200" dirty="0" smtClean="0">
                <a:solidFill>
                  <a:srgbClr val="002060"/>
                </a:solidFill>
              </a:rPr>
              <a:t>”;</a:t>
            </a:r>
            <a:endParaRPr lang="pl-PL" sz="22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„</a:t>
            </a:r>
            <a:r>
              <a:rPr lang="pl-PL" sz="2200" b="1" dirty="0" smtClean="0">
                <a:solidFill>
                  <a:srgbClr val="002060"/>
                </a:solidFill>
              </a:rPr>
              <a:t>0</a:t>
            </a:r>
            <a:r>
              <a:rPr lang="pl-PL" sz="2200" dirty="0">
                <a:solidFill>
                  <a:srgbClr val="002060"/>
                </a:solidFill>
              </a:rPr>
              <a:t>” —dla klauzuli „tajne</a:t>
            </a:r>
            <a:r>
              <a:rPr lang="pl-PL" sz="2200" dirty="0" smtClean="0">
                <a:solidFill>
                  <a:srgbClr val="002060"/>
                </a:solidFill>
              </a:rPr>
              <a:t>”;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„</a:t>
            </a:r>
            <a:r>
              <a:rPr lang="pl-PL" sz="2200" b="1" dirty="0" err="1" smtClean="0">
                <a:solidFill>
                  <a:srgbClr val="002060"/>
                </a:solidFill>
              </a:rPr>
              <a:t>Pf</a:t>
            </a:r>
            <a:r>
              <a:rPr lang="pl-PL" sz="2200" dirty="0">
                <a:solidFill>
                  <a:srgbClr val="002060"/>
                </a:solidFill>
              </a:rPr>
              <a:t>”—dla klauzuli „poufne</a:t>
            </a:r>
            <a:r>
              <a:rPr lang="pl-PL" sz="2200" dirty="0" smtClean="0">
                <a:solidFill>
                  <a:srgbClr val="002060"/>
                </a:solidFill>
              </a:rPr>
              <a:t>”;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„</a:t>
            </a:r>
            <a:r>
              <a:rPr lang="pl-PL" sz="2200" b="1" dirty="0" smtClean="0">
                <a:solidFill>
                  <a:srgbClr val="002060"/>
                </a:solidFill>
              </a:rPr>
              <a:t>Z</a:t>
            </a:r>
            <a:r>
              <a:rPr lang="pl-PL" sz="2200" dirty="0">
                <a:solidFill>
                  <a:srgbClr val="002060"/>
                </a:solidFill>
              </a:rPr>
              <a:t>”—dla klauzuli „zastrzeżone”.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00" y="3931890"/>
            <a:ext cx="27432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Oznaczanie dokumentów nieelektronicznych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7992888" cy="460851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2060"/>
                </a:solidFill>
              </a:rPr>
              <a:t>Dokument nieelektroniczny </a:t>
            </a:r>
            <a:r>
              <a:rPr lang="pl-PL" sz="2200" dirty="0" smtClean="0">
                <a:solidFill>
                  <a:srgbClr val="002060"/>
                </a:solidFill>
              </a:rPr>
              <a:t>utrwalony w</a:t>
            </a:r>
            <a:r>
              <a:rPr lang="pl-PL" sz="2200" dirty="0">
                <a:solidFill>
                  <a:srgbClr val="002060"/>
                </a:solidFill>
              </a:rPr>
              <a:t> formie pisma oznacza się w następujący sposób: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b="1" dirty="0">
                <a:solidFill>
                  <a:srgbClr val="002060"/>
                </a:solidFill>
              </a:rPr>
              <a:t>n</a:t>
            </a:r>
            <a:r>
              <a:rPr lang="pl-PL" sz="2200" b="1" dirty="0" smtClean="0">
                <a:solidFill>
                  <a:srgbClr val="002060"/>
                </a:solidFill>
              </a:rPr>
              <a:t>a </a:t>
            </a:r>
            <a:r>
              <a:rPr lang="pl-PL" sz="2200" b="1" dirty="0">
                <a:solidFill>
                  <a:srgbClr val="002060"/>
                </a:solidFill>
              </a:rPr>
              <a:t>każdej stronie umieszcza się</a:t>
            </a:r>
            <a:r>
              <a:rPr lang="pl-PL" sz="2200" dirty="0">
                <a:solidFill>
                  <a:srgbClr val="002060"/>
                </a:solidFill>
              </a:rPr>
              <a:t>:</a:t>
            </a:r>
          </a:p>
          <a:p>
            <a:pPr marL="857250" lvl="1" indent="-457200" algn="just"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na </a:t>
            </a:r>
            <a:r>
              <a:rPr lang="pl-PL" sz="2000" dirty="0">
                <a:solidFill>
                  <a:srgbClr val="002060"/>
                </a:solidFill>
              </a:rPr>
              <a:t>środku, jako pierwszy element w </a:t>
            </a:r>
            <a:r>
              <a:rPr lang="pl-PL" sz="2000" dirty="0" smtClean="0">
                <a:solidFill>
                  <a:srgbClr val="002060"/>
                </a:solidFill>
              </a:rPr>
              <a:t>nagłówku strony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dirty="0" smtClean="0">
                <a:solidFill>
                  <a:srgbClr val="002060"/>
                </a:solidFill>
              </a:rPr>
              <a:t>klauzulę tajności,</a:t>
            </a:r>
          </a:p>
          <a:p>
            <a:pPr marL="857250" lvl="1" indent="-457200" algn="just"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numer </a:t>
            </a:r>
            <a:r>
              <a:rPr lang="pl-PL" sz="2000" dirty="0">
                <a:solidFill>
                  <a:srgbClr val="002060"/>
                </a:solidFill>
              </a:rPr>
              <a:t>egzemplarza, a w przypadku gdy </a:t>
            </a:r>
            <a:r>
              <a:rPr lang="pl-PL" sz="2000" dirty="0" smtClean="0">
                <a:solidFill>
                  <a:srgbClr val="002060"/>
                </a:solidFill>
              </a:rPr>
              <a:t>dokument wykonano w﻿﻿﻿﻿ ﻿jednym </a:t>
            </a:r>
            <a:r>
              <a:rPr lang="pl-PL" sz="2000" dirty="0">
                <a:solidFill>
                  <a:srgbClr val="002060"/>
                </a:solidFill>
              </a:rPr>
              <a:t>egzemplarzu, </a:t>
            </a:r>
            <a:r>
              <a:rPr lang="pl-PL" sz="2000" dirty="0" smtClean="0">
                <a:solidFill>
                  <a:srgbClr val="002060"/>
                </a:solidFill>
              </a:rPr>
              <a:t>napis „egz</a:t>
            </a:r>
            <a:r>
              <a:rPr lang="pl-PL" sz="2000" dirty="0">
                <a:solidFill>
                  <a:srgbClr val="002060"/>
                </a:solidFill>
              </a:rPr>
              <a:t>. pojedynczy</a:t>
            </a:r>
            <a:r>
              <a:rPr lang="pl-PL" sz="2000" dirty="0" smtClean="0">
                <a:solidFill>
                  <a:srgbClr val="002060"/>
                </a:solidFill>
              </a:rPr>
              <a:t>”,</a:t>
            </a:r>
          </a:p>
          <a:p>
            <a:pPr marL="857250" lvl="1" indent="-457200" algn="just">
              <a:buAutoNum type="alphaLcParenR"/>
            </a:pPr>
            <a:r>
              <a:rPr lang="pl-PL" sz="2000" dirty="0">
                <a:solidFill>
                  <a:srgbClr val="002060"/>
                </a:solidFill>
              </a:rPr>
              <a:t>sygnaturę literowo-cyfrową, na którą </a:t>
            </a:r>
            <a:r>
              <a:rPr lang="pl-PL" sz="2000" dirty="0" smtClean="0">
                <a:solidFill>
                  <a:srgbClr val="002060"/>
                </a:solidFill>
              </a:rPr>
              <a:t>składają się</a:t>
            </a:r>
            <a:r>
              <a:rPr lang="pl-PL" sz="2000" dirty="0">
                <a:solidFill>
                  <a:srgbClr val="002060"/>
                </a:solidFill>
              </a:rPr>
              <a:t>: literowe oznaczenie jednostki lub </a:t>
            </a:r>
            <a:r>
              <a:rPr lang="pl-PL" sz="2000" dirty="0" smtClean="0">
                <a:solidFill>
                  <a:srgbClr val="002060"/>
                </a:solidFill>
              </a:rPr>
              <a:t>komórki organizacyjnej</a:t>
            </a:r>
            <a:r>
              <a:rPr lang="pl-PL" sz="2000" dirty="0">
                <a:solidFill>
                  <a:srgbClr val="002060"/>
                </a:solidFill>
              </a:rPr>
              <a:t>, symbol oznaczenia klauzuli </a:t>
            </a:r>
            <a:r>
              <a:rPr lang="pl-PL" sz="2000" dirty="0" smtClean="0">
                <a:solidFill>
                  <a:srgbClr val="002060"/>
                </a:solidFill>
              </a:rPr>
              <a:t>tajności, numer</a:t>
            </a:r>
            <a:r>
              <a:rPr lang="pl-PL" sz="2000" dirty="0">
                <a:solidFill>
                  <a:srgbClr val="002060"/>
                </a:solidFill>
              </a:rPr>
              <a:t>, pod którym ten dokument </a:t>
            </a:r>
            <a:r>
              <a:rPr lang="pl-PL" sz="2000" dirty="0" smtClean="0">
                <a:solidFill>
                  <a:srgbClr val="002060"/>
                </a:solidFill>
              </a:rPr>
              <a:t>został zarejestrowany</a:t>
            </a:r>
            <a:r>
              <a:rPr lang="pl-PL" sz="2000" dirty="0">
                <a:solidFill>
                  <a:srgbClr val="002060"/>
                </a:solidFill>
              </a:rPr>
              <a:t>, i rok, w którym dokonano </a:t>
            </a:r>
            <a:r>
              <a:rPr lang="pl-PL" sz="2000" dirty="0" smtClean="0">
                <a:solidFill>
                  <a:srgbClr val="002060"/>
                </a:solidFill>
              </a:rPr>
              <a:t>rejestracji, a</a:t>
            </a:r>
            <a:r>
              <a:rPr lang="pl-PL" sz="2000" dirty="0">
                <a:solidFill>
                  <a:srgbClr val="002060"/>
                </a:solidFill>
              </a:rPr>
              <a:t> </a:t>
            </a:r>
            <a:r>
              <a:rPr lang="pl-PL" sz="2000" dirty="0" smtClean="0">
                <a:solidFill>
                  <a:srgbClr val="002060"/>
                </a:solidFill>
              </a:rPr>
              <a:t>także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zależności od potrzeb, </a:t>
            </a:r>
            <a:r>
              <a:rPr lang="pl-PL" sz="2000" dirty="0" smtClean="0">
                <a:solidFill>
                  <a:srgbClr val="002060"/>
                </a:solidFill>
              </a:rPr>
              <a:t>inne oznaczenia </a:t>
            </a:r>
            <a:r>
              <a:rPr lang="pl-PL" sz="2000" dirty="0">
                <a:solidFill>
                  <a:srgbClr val="002060"/>
                </a:solidFill>
              </a:rPr>
              <a:t>ułatwiające ustalenie miejsca </a:t>
            </a:r>
            <a:r>
              <a:rPr lang="pl-PL" sz="2000" dirty="0" smtClean="0">
                <a:solidFill>
                  <a:srgbClr val="002060"/>
                </a:solidFill>
              </a:rPr>
              <a:t>wykonania dokumentu </a:t>
            </a:r>
            <a:r>
              <a:rPr lang="pl-PL" sz="2000" dirty="0">
                <a:solidFill>
                  <a:srgbClr val="002060"/>
                </a:solidFill>
              </a:rPr>
              <a:t>w jednostce lub komórce </a:t>
            </a:r>
            <a:r>
              <a:rPr lang="pl-PL" sz="2000" dirty="0" smtClean="0">
                <a:solidFill>
                  <a:srgbClr val="002060"/>
                </a:solidFill>
              </a:rPr>
              <a:t>organizacyjnej lub </a:t>
            </a:r>
            <a:r>
              <a:rPr lang="pl-PL" sz="2000" dirty="0">
                <a:solidFill>
                  <a:srgbClr val="002060"/>
                </a:solidFill>
              </a:rPr>
              <a:t>też jego przynależność </a:t>
            </a:r>
            <a:r>
              <a:rPr lang="pl-PL" sz="2000" dirty="0" smtClean="0">
                <a:solidFill>
                  <a:srgbClr val="002060"/>
                </a:solidFill>
              </a:rPr>
              <a:t>do określonej </a:t>
            </a:r>
            <a:r>
              <a:rPr lang="pl-PL" sz="2000" dirty="0">
                <a:solidFill>
                  <a:srgbClr val="002060"/>
                </a:solidFill>
              </a:rPr>
              <a:t>sprawy,</a:t>
            </a:r>
          </a:p>
        </p:txBody>
      </p:sp>
    </p:spTree>
    <p:extLst>
      <p:ext uri="{BB962C8B-B14F-4D97-AF65-F5344CB8AC3E}">
        <p14:creationId xmlns:p14="http://schemas.microsoft.com/office/powerpoint/2010/main" val="1638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>
                <a:solidFill>
                  <a:schemeClr val="accent2">
                    <a:lumMod val="75000"/>
                  </a:schemeClr>
                </a:solidFill>
              </a:rPr>
              <a:t>Oznaczanie dokumentów nieelektronicznych</a:t>
            </a:r>
            <a:endParaRPr lang="pl-PL" sz="29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04864"/>
            <a:ext cx="7992888" cy="4464497"/>
          </a:xfrm>
        </p:spPr>
        <p:txBody>
          <a:bodyPr>
            <a:noAutofit/>
          </a:bodyPr>
          <a:lstStyle/>
          <a:p>
            <a:pPr marL="857250" lvl="1" indent="-457200" algn="just">
              <a:buFont typeface="+mj-lt"/>
              <a:buAutoNum type="alphaLcParenR" startAt="4"/>
            </a:pPr>
            <a:r>
              <a:rPr lang="pl-PL" sz="2000" dirty="0" smtClean="0">
                <a:solidFill>
                  <a:srgbClr val="002060"/>
                </a:solidFill>
              </a:rPr>
              <a:t>numer </a:t>
            </a:r>
            <a:r>
              <a:rPr lang="pl-PL" sz="2000" dirty="0">
                <a:solidFill>
                  <a:srgbClr val="002060"/>
                </a:solidFill>
              </a:rPr>
              <a:t>strony oraz liczbę stron całego dokumentu,</a:t>
            </a:r>
          </a:p>
          <a:p>
            <a:pPr marL="857250" lvl="1" indent="-457200" algn="just">
              <a:buFont typeface="+mj-lt"/>
              <a:buAutoNum type="alphaLcParenR" startAt="4"/>
            </a:pPr>
            <a:r>
              <a:rPr lang="pl-PL" sz="2000" dirty="0" smtClean="0">
                <a:solidFill>
                  <a:srgbClr val="002060"/>
                </a:solidFill>
              </a:rPr>
              <a:t>na </a:t>
            </a:r>
            <a:r>
              <a:rPr lang="pl-PL" sz="2000" dirty="0">
                <a:solidFill>
                  <a:srgbClr val="002060"/>
                </a:solidFill>
              </a:rPr>
              <a:t>środku, jako ostatni element w stopce </a:t>
            </a:r>
            <a:r>
              <a:rPr lang="pl-PL" sz="2000" dirty="0" smtClean="0">
                <a:solidFill>
                  <a:srgbClr val="002060"/>
                </a:solidFill>
              </a:rPr>
              <a:t>strony, klauzulę </a:t>
            </a:r>
            <a:r>
              <a:rPr lang="pl-PL" sz="2000" dirty="0">
                <a:solidFill>
                  <a:srgbClr val="002060"/>
                </a:solidFill>
              </a:rPr>
              <a:t>tajności</a:t>
            </a:r>
            <a:r>
              <a:rPr lang="pl-PL" sz="2000" dirty="0" smtClean="0">
                <a:solidFill>
                  <a:srgbClr val="002060"/>
                </a:solidFill>
              </a:rPr>
              <a:t>;</a:t>
            </a:r>
          </a:p>
          <a:p>
            <a:pPr marL="400050" lvl="1" indent="0" algn="just"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b="1" dirty="0">
                <a:solidFill>
                  <a:srgbClr val="002060"/>
                </a:solidFill>
              </a:rPr>
              <a:t>na pierwszej stronie umieszcza się również</a:t>
            </a:r>
            <a:r>
              <a:rPr lang="pl-PL" sz="2200" b="1" dirty="0" smtClean="0">
                <a:solidFill>
                  <a:srgbClr val="002060"/>
                </a:solidFill>
              </a:rPr>
              <a:t>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nazwę </a:t>
            </a:r>
            <a:r>
              <a:rPr lang="pl-PL" sz="2000" dirty="0">
                <a:solidFill>
                  <a:srgbClr val="002060"/>
                </a:solidFill>
              </a:rPr>
              <a:t>jednostki lub komórki organizacyjnej,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nazwę </a:t>
            </a:r>
            <a:r>
              <a:rPr lang="pl-PL" sz="2000" dirty="0">
                <a:solidFill>
                  <a:srgbClr val="002060"/>
                </a:solidFill>
              </a:rPr>
              <a:t>miejscowości </a:t>
            </a: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datę podpisania dokumentu</a:t>
            </a:r>
            <a:r>
              <a:rPr lang="pl-PL" sz="2000" dirty="0" smtClean="0">
                <a:solidFill>
                  <a:srgbClr val="002060"/>
                </a:solidFill>
              </a:rPr>
              <a:t>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000" dirty="0">
                <a:solidFill>
                  <a:srgbClr val="002060"/>
                </a:solidFill>
              </a:rPr>
              <a:t>w przypadku dokumentu, któremu nadano bieg korespondencyjny, imię </a:t>
            </a: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nazwisko lub nazwę stanowiska adresata; </a:t>
            </a: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przypadku wielu adresatów dokumentu, któremu nadano bieg korespondencyjny, dopuszcza się możliwość umieszczenia jedynie adnotacji „adresaci według rozdzielnika”;</a:t>
            </a:r>
          </a:p>
        </p:txBody>
      </p:sp>
    </p:spTree>
    <p:extLst>
      <p:ext uri="{BB962C8B-B14F-4D97-AF65-F5344CB8AC3E}">
        <p14:creationId xmlns:p14="http://schemas.microsoft.com/office/powerpoint/2010/main" val="25169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>
                <a:solidFill>
                  <a:schemeClr val="accent2">
                    <a:lumMod val="75000"/>
                  </a:schemeClr>
                </a:solidFill>
              </a:rPr>
              <a:t>Oznaczanie dokumentów nieelektronicznych</a:t>
            </a:r>
            <a:endParaRPr lang="pl-PL" sz="29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536505"/>
          </a:xfrm>
        </p:spPr>
        <p:txBody>
          <a:bodyPr>
            <a:noAutofit/>
          </a:bodyPr>
          <a:lstStyle/>
          <a:p>
            <a:pPr marL="857250" lvl="1" indent="-457200" algn="just">
              <a:buFont typeface="+mj-lt"/>
              <a:buAutoNum type="arabicParenR" startAt="3"/>
            </a:pPr>
            <a:r>
              <a:rPr lang="pl-PL" sz="2200" b="1" dirty="0" smtClean="0">
                <a:solidFill>
                  <a:srgbClr val="002060"/>
                </a:solidFill>
              </a:rPr>
              <a:t>na </a:t>
            </a:r>
            <a:r>
              <a:rPr lang="pl-PL" sz="2200" b="1" dirty="0">
                <a:solidFill>
                  <a:srgbClr val="002060"/>
                </a:solidFill>
              </a:rPr>
              <a:t>ostatniej stronie pod treścią umieszcza się również: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1257300" lvl="2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liczbę </a:t>
            </a:r>
            <a:r>
              <a:rPr lang="pl-PL" sz="2000" dirty="0">
                <a:solidFill>
                  <a:srgbClr val="002060"/>
                </a:solidFill>
              </a:rPr>
              <a:t>załączników, </a:t>
            </a:r>
          </a:p>
          <a:p>
            <a:pPr marL="1257300" lvl="2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liczbę </a:t>
            </a:r>
            <a:r>
              <a:rPr lang="pl-PL" sz="2000" dirty="0">
                <a:solidFill>
                  <a:srgbClr val="002060"/>
                </a:solidFill>
              </a:rPr>
              <a:t>stron lub innych jednostek miary wszystkich załączników lub informację określającą rodzaj załączonego materiału i jego odpowiednią jednostkę miary, </a:t>
            </a:r>
          </a:p>
          <a:p>
            <a:pPr marL="1257300" lvl="2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klauzule </a:t>
            </a:r>
            <a:r>
              <a:rPr lang="pl-PL" sz="2000" dirty="0">
                <a:solidFill>
                  <a:srgbClr val="002060"/>
                </a:solidFill>
              </a:rPr>
              <a:t>tajności załączników wraz z numerami, pod jakimi zostały zarejestrowane, oraz liczbę stron każdego załącznika lub informację </a:t>
            </a:r>
            <a:r>
              <a:rPr lang="pl-PL" sz="2000" dirty="0" smtClean="0">
                <a:solidFill>
                  <a:srgbClr val="002060"/>
                </a:solidFill>
              </a:rPr>
              <a:t>określającą </a:t>
            </a:r>
            <a:r>
              <a:rPr lang="pl-PL" sz="2000" dirty="0">
                <a:solidFill>
                  <a:srgbClr val="002060"/>
                </a:solidFill>
              </a:rPr>
              <a:t>rodzaj załączonego materiału i jego odpowiednią jednostkę </a:t>
            </a:r>
            <a:r>
              <a:rPr lang="pl-PL" sz="2000" dirty="0" smtClean="0">
                <a:solidFill>
                  <a:srgbClr val="002060"/>
                </a:solidFill>
              </a:rPr>
              <a:t>miary,</a:t>
            </a:r>
          </a:p>
          <a:p>
            <a:pPr marL="1257300" lvl="2" indent="-457200" algn="just">
              <a:buFont typeface="+mj-lt"/>
              <a:buAutoNum type="alphaLcParenR"/>
            </a:pP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przypadku gdy adresatowi wysyła się inną liczbę załączników niż pozostawia w aktach, dodatkowo napis „tylko adresat” — jeżeli załączniki mają być przekazane adresatowi bez pozostawiania ich w aktach, lub napis „do zwrotu” — jeżeli załączniki mają zostać zwrócone </a:t>
            </a:r>
            <a:r>
              <a:rPr lang="pl-PL" sz="2000" dirty="0" smtClean="0">
                <a:solidFill>
                  <a:srgbClr val="002060"/>
                </a:solidFill>
              </a:rPr>
              <a:t>nadawcy.</a:t>
            </a:r>
            <a:endParaRPr lang="pl-PL" sz="2000" dirty="0">
              <a:solidFill>
                <a:srgbClr val="002060"/>
              </a:solidFill>
            </a:endParaRPr>
          </a:p>
          <a:p>
            <a:pPr marL="1257300" lvl="2" indent="-457200" algn="just">
              <a:buFont typeface="+mj-lt"/>
              <a:buAutoNum type="alphaLcParenR"/>
            </a:pPr>
            <a:endParaRPr lang="pl-P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Oznaczanie dokumentów elektronicznych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7992888" cy="460851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200" dirty="0">
                <a:solidFill>
                  <a:srgbClr val="002060"/>
                </a:solidFill>
              </a:rPr>
              <a:t>Dokument elektroniczny oznacza się w ten sposób, że jego metryka zawiera następujące informacje: 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solidFill>
                  <a:srgbClr val="002060"/>
                </a:solidFill>
              </a:rPr>
              <a:t>klauzulę tajności;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sygnaturę </a:t>
            </a:r>
            <a:r>
              <a:rPr lang="pl-PL" sz="2200" dirty="0">
                <a:solidFill>
                  <a:srgbClr val="002060"/>
                </a:solidFill>
              </a:rPr>
              <a:t>literowo-cyfrową</a:t>
            </a:r>
            <a:r>
              <a:rPr lang="pl-PL" sz="2200" dirty="0" smtClean="0">
                <a:solidFill>
                  <a:srgbClr val="002060"/>
                </a:solidFill>
              </a:rPr>
              <a:t>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nazwę </a:t>
            </a:r>
            <a:r>
              <a:rPr lang="pl-PL" sz="2200" dirty="0">
                <a:solidFill>
                  <a:srgbClr val="002060"/>
                </a:solidFill>
              </a:rPr>
              <a:t>jednostki lub komórki organizacyjnej;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datę </a:t>
            </a:r>
            <a:r>
              <a:rPr lang="pl-PL" sz="2200" dirty="0">
                <a:solidFill>
                  <a:srgbClr val="002060"/>
                </a:solidFill>
              </a:rPr>
              <a:t>rejestracji dokumentu</a:t>
            </a:r>
            <a:r>
              <a:rPr lang="pl-PL" sz="22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solidFill>
                  <a:srgbClr val="002060"/>
                </a:solidFill>
              </a:rPr>
              <a:t>w</a:t>
            </a:r>
            <a:r>
              <a:rPr lang="pl-PL" sz="2200" dirty="0" smtClean="0">
                <a:solidFill>
                  <a:srgbClr val="002060"/>
                </a:solidFill>
              </a:rPr>
              <a:t> przypadku dokumentu, któremu nadano bieg korespondencyjny, wskazanie adresatów przez podanie imion i nazwisk lub nazw ich stanowisk;</a:t>
            </a: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Zasady ochrony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 określone w ustawie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klasyfikowanie </a:t>
            </a:r>
            <a:r>
              <a:rPr lang="pl-PL" sz="2200" dirty="0" smtClean="0">
                <a:solidFill>
                  <a:srgbClr val="002060"/>
                </a:solidFill>
              </a:rPr>
              <a:t>informacji niejawnych;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organizowanie </a:t>
            </a:r>
            <a:r>
              <a:rPr lang="pl-PL" sz="2200" dirty="0" smtClean="0">
                <a:solidFill>
                  <a:srgbClr val="002060"/>
                </a:solidFill>
              </a:rPr>
              <a:t>ochrony informacji niejawnych;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przetwarzanie </a:t>
            </a:r>
            <a:r>
              <a:rPr lang="pl-PL" sz="2200" dirty="0" smtClean="0">
                <a:solidFill>
                  <a:srgbClr val="002060"/>
                </a:solidFill>
              </a:rPr>
              <a:t>informacji niejawnych;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postępowanie sprawdzające prowadzone </a:t>
            </a:r>
            <a:r>
              <a:rPr lang="pl-PL" sz="2200" dirty="0" smtClean="0">
                <a:solidFill>
                  <a:srgbClr val="002060"/>
                </a:solidFill>
              </a:rPr>
              <a:t>w celu ustalenia, czy osoba nim objęta daje rękojmię zachowania tajemnicy;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72" y="4509120"/>
            <a:ext cx="3276216" cy="206701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164189" y="6576134"/>
            <a:ext cx="256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https://www.bezpieczneit.com/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Oznaczanie dokumentów elektronicznych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7992888" cy="460851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6"/>
            </a:pPr>
            <a:r>
              <a:rPr lang="pl-PL" sz="2200" dirty="0" smtClean="0">
                <a:solidFill>
                  <a:srgbClr val="002060"/>
                </a:solidFill>
              </a:rPr>
              <a:t>klauzule </a:t>
            </a:r>
            <a:r>
              <a:rPr lang="pl-PL" sz="2200" dirty="0">
                <a:solidFill>
                  <a:srgbClr val="002060"/>
                </a:solidFill>
              </a:rPr>
              <a:t>tajności załączników wraz </a:t>
            </a:r>
            <a:r>
              <a:rPr lang="pl-PL" sz="2200" dirty="0" smtClean="0">
                <a:solidFill>
                  <a:srgbClr val="002060"/>
                </a:solidFill>
              </a:rPr>
              <a:t>z numerami, pod </a:t>
            </a:r>
            <a:r>
              <a:rPr lang="pl-PL" sz="2200" dirty="0">
                <a:solidFill>
                  <a:srgbClr val="002060"/>
                </a:solidFill>
              </a:rPr>
              <a:t>jakimi zostały </a:t>
            </a:r>
            <a:r>
              <a:rPr lang="pl-PL" sz="2200" dirty="0" smtClean="0">
                <a:solidFill>
                  <a:srgbClr val="002060"/>
                </a:solidFill>
              </a:rPr>
              <a:t>zarejestrowane;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pl-PL" sz="2200" dirty="0" smtClean="0">
                <a:solidFill>
                  <a:srgbClr val="002060"/>
                </a:solidFill>
              </a:rPr>
              <a:t>stanowisko</a:t>
            </a:r>
            <a:r>
              <a:rPr lang="pl-PL" sz="2200" dirty="0">
                <a:solidFill>
                  <a:srgbClr val="002060"/>
                </a:solidFill>
              </a:rPr>
              <a:t>, imię </a:t>
            </a:r>
            <a:r>
              <a:rPr lang="pl-PL" sz="2200" dirty="0" smtClean="0">
                <a:solidFill>
                  <a:srgbClr val="002060"/>
                </a:solidFill>
              </a:rPr>
              <a:t>i </a:t>
            </a:r>
            <a:r>
              <a:rPr lang="pl-PL" sz="2200" dirty="0">
                <a:solidFill>
                  <a:srgbClr val="002060"/>
                </a:solidFill>
              </a:rPr>
              <a:t>nazwisko lub inne </a:t>
            </a:r>
            <a:r>
              <a:rPr lang="pl-PL" sz="2200" dirty="0" smtClean="0">
                <a:solidFill>
                  <a:srgbClr val="002060"/>
                </a:solidFill>
              </a:rPr>
              <a:t>oznaczenie wskazujące </a:t>
            </a:r>
            <a:r>
              <a:rPr lang="pl-PL" sz="2200" dirty="0">
                <a:solidFill>
                  <a:srgbClr val="002060"/>
                </a:solidFill>
              </a:rPr>
              <a:t>osobę uprawnioną do podpisania </a:t>
            </a:r>
            <a:r>
              <a:rPr lang="pl-PL" sz="2200" dirty="0" smtClean="0">
                <a:solidFill>
                  <a:srgbClr val="002060"/>
                </a:solidFill>
              </a:rPr>
              <a:t>dokumentu;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pl-PL" sz="2200" dirty="0" smtClean="0">
                <a:solidFill>
                  <a:srgbClr val="002060"/>
                </a:solidFill>
              </a:rPr>
              <a:t>imię i </a:t>
            </a:r>
            <a:r>
              <a:rPr lang="pl-PL" sz="2200" dirty="0">
                <a:solidFill>
                  <a:srgbClr val="002060"/>
                </a:solidFill>
              </a:rPr>
              <a:t>nazwisko lub inne oznaczenie </a:t>
            </a:r>
            <a:r>
              <a:rPr lang="pl-PL" sz="2200" dirty="0" smtClean="0">
                <a:solidFill>
                  <a:srgbClr val="002060"/>
                </a:solidFill>
              </a:rPr>
              <a:t>wskazujące wykonawcę;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pl-PL" sz="2200" dirty="0" smtClean="0">
                <a:solidFill>
                  <a:srgbClr val="002060"/>
                </a:solidFill>
              </a:rPr>
              <a:t>nazwę </a:t>
            </a:r>
            <a:r>
              <a:rPr lang="pl-PL" sz="2200" dirty="0">
                <a:solidFill>
                  <a:srgbClr val="002060"/>
                </a:solidFill>
              </a:rPr>
              <a:t>nadaną dokumentowi lub określenie, </a:t>
            </a:r>
            <a:r>
              <a:rPr lang="pl-PL" sz="2200" dirty="0" smtClean="0">
                <a:solidFill>
                  <a:srgbClr val="002060"/>
                </a:solidFill>
              </a:rPr>
              <a:t>czego dokument </a:t>
            </a:r>
            <a:r>
              <a:rPr lang="pl-PL" sz="2200" dirty="0">
                <a:solidFill>
                  <a:srgbClr val="002060"/>
                </a:solidFill>
              </a:rPr>
              <a:t>dotyczy</a:t>
            </a:r>
            <a:r>
              <a:rPr lang="pl-PL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Pełną nazwę klauzuli tajności nanosi się, o ile </a:t>
            </a:r>
            <a:r>
              <a:rPr lang="pl-PL" sz="2200" dirty="0" smtClean="0">
                <a:solidFill>
                  <a:srgbClr val="002060"/>
                </a:solidFill>
              </a:rPr>
              <a:t>to możliwe</a:t>
            </a:r>
            <a:r>
              <a:rPr lang="pl-PL" sz="2200" dirty="0">
                <a:solidFill>
                  <a:srgbClr val="002060"/>
                </a:solidFill>
              </a:rPr>
              <a:t>, </a:t>
            </a:r>
            <a:r>
              <a:rPr lang="pl-PL" sz="2200" dirty="0" smtClean="0">
                <a:solidFill>
                  <a:srgbClr val="002060"/>
                </a:solidFill>
              </a:rPr>
              <a:t>na﻿﻿﻿﻿ ﻿dokumencie </a:t>
            </a:r>
            <a:r>
              <a:rPr lang="pl-PL" sz="2200" dirty="0">
                <a:solidFill>
                  <a:srgbClr val="002060"/>
                </a:solidFill>
              </a:rPr>
              <a:t>elektronicznym.</a:t>
            </a:r>
          </a:p>
        </p:txBody>
      </p:sp>
    </p:spTree>
    <p:extLst>
      <p:ext uri="{BB962C8B-B14F-4D97-AF65-F5344CB8AC3E}">
        <p14:creationId xmlns:p14="http://schemas.microsoft.com/office/powerpoint/2010/main" val="19027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. Rozdział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XXXIII.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265. </a:t>
            </a: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1. Kto ujawnia lub wbrew przepisom ustawy </a:t>
            </a:r>
            <a:r>
              <a:rPr lang="pl-PL" sz="2200" dirty="0" smtClean="0">
                <a:solidFill>
                  <a:srgbClr val="002060"/>
                </a:solidFill>
              </a:rPr>
              <a:t>wykorzystuje informacje </a:t>
            </a:r>
            <a:r>
              <a:rPr lang="pl-PL" sz="2200" dirty="0">
                <a:solidFill>
                  <a:srgbClr val="002060"/>
                </a:solidFill>
              </a:rPr>
              <a:t>niejawne o klauzuli „tajne” lub „ściśle tajne</a:t>
            </a:r>
            <a:r>
              <a:rPr lang="pl-PL" sz="2200" dirty="0" smtClean="0">
                <a:solidFill>
                  <a:srgbClr val="002060"/>
                </a:solidFill>
              </a:rPr>
              <a:t>”, </a:t>
            </a:r>
            <a:r>
              <a:rPr lang="pl-PL" sz="2200" b="1" dirty="0" smtClean="0">
                <a:solidFill>
                  <a:srgbClr val="002060"/>
                </a:solidFill>
              </a:rPr>
              <a:t>podlega </a:t>
            </a:r>
            <a:r>
              <a:rPr lang="pl-PL" sz="2200" b="1" dirty="0">
                <a:solidFill>
                  <a:srgbClr val="002060"/>
                </a:solidFill>
              </a:rPr>
              <a:t>karze pozbawienia wolności od 3 miesięcy do lat 5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2. Jeżeli informację określoną w § 1 ujawniono osobie działającej </a:t>
            </a:r>
            <a:r>
              <a:rPr lang="pl-PL" sz="2200" dirty="0" smtClean="0">
                <a:solidFill>
                  <a:srgbClr val="002060"/>
                </a:solidFill>
              </a:rPr>
              <a:t>w﻿﻿﻿﻿ ﻿imieniu lub </a:t>
            </a:r>
            <a:r>
              <a:rPr lang="pl-PL" sz="2200" dirty="0">
                <a:solidFill>
                  <a:srgbClr val="002060"/>
                </a:solidFill>
              </a:rPr>
              <a:t>na rzecz podmiotu zagranicznego, </a:t>
            </a:r>
            <a:r>
              <a:rPr lang="pl-PL" sz="2200" dirty="0" smtClean="0">
                <a:solidFill>
                  <a:srgbClr val="002060"/>
                </a:solidFill>
              </a:rPr>
              <a:t>sprawca </a:t>
            </a:r>
            <a:r>
              <a:rPr lang="pl-PL" sz="2200" b="1" dirty="0" smtClean="0">
                <a:solidFill>
                  <a:srgbClr val="002060"/>
                </a:solidFill>
              </a:rPr>
              <a:t>podlega </a:t>
            </a:r>
            <a:r>
              <a:rPr lang="pl-PL" sz="2200" b="1" dirty="0">
                <a:solidFill>
                  <a:srgbClr val="002060"/>
                </a:solidFill>
              </a:rPr>
              <a:t>karze pozbawienia wolności od 6 miesięcy do lat 8.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3. Kto nieumyślnie ujawnia informację określoną w § 1, z którą zapoznał </a:t>
            </a:r>
            <a:r>
              <a:rPr lang="pl-PL" sz="2200" dirty="0" smtClean="0">
                <a:solidFill>
                  <a:srgbClr val="002060"/>
                </a:solidFill>
              </a:rPr>
              <a:t>się w </a:t>
            </a:r>
            <a:r>
              <a:rPr lang="pl-PL" sz="2200" dirty="0">
                <a:solidFill>
                  <a:srgbClr val="002060"/>
                </a:solidFill>
              </a:rPr>
              <a:t>związku z pełnieniem funkcji publicznej lub otrzymanym </a:t>
            </a:r>
            <a:r>
              <a:rPr lang="pl-PL" sz="2200" dirty="0" smtClean="0">
                <a:solidFill>
                  <a:srgbClr val="002060"/>
                </a:solidFill>
              </a:rPr>
              <a:t>upoważnieniem, </a:t>
            </a:r>
            <a:r>
              <a:rPr lang="pl-PL" sz="2200" b="1" dirty="0" smtClean="0">
                <a:solidFill>
                  <a:srgbClr val="002060"/>
                </a:solidFill>
              </a:rPr>
              <a:t>podlega </a:t>
            </a:r>
            <a:r>
              <a:rPr lang="pl-PL" sz="2200" b="1" dirty="0">
                <a:solidFill>
                  <a:srgbClr val="002060"/>
                </a:solidFill>
              </a:rPr>
              <a:t>grzywnie, karze ograniczenia wolności albo pozbawienia </a:t>
            </a:r>
            <a:r>
              <a:rPr lang="pl-PL" sz="2200" b="1" dirty="0" smtClean="0">
                <a:solidFill>
                  <a:srgbClr val="002060"/>
                </a:solidFill>
              </a:rPr>
              <a:t>wolności do </a:t>
            </a:r>
            <a:r>
              <a:rPr lang="pl-PL" sz="2200" b="1" dirty="0">
                <a:solidFill>
                  <a:srgbClr val="002060"/>
                </a:solidFill>
              </a:rPr>
              <a:t>roku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266. </a:t>
            </a: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1. Kto, wbrew przepisom ustawy lub przyjętemu na </a:t>
            </a:r>
            <a:r>
              <a:rPr lang="pl-PL" sz="2200" dirty="0" smtClean="0">
                <a:solidFill>
                  <a:srgbClr val="002060"/>
                </a:solidFill>
              </a:rPr>
              <a:t>siebie zobowiązaniu</a:t>
            </a:r>
            <a:r>
              <a:rPr lang="pl-PL" sz="2200" dirty="0">
                <a:solidFill>
                  <a:srgbClr val="002060"/>
                </a:solidFill>
              </a:rPr>
              <a:t>, ujawnia lub wykorzystuje informację, z którą zapoznał </a:t>
            </a:r>
            <a:r>
              <a:rPr lang="pl-PL" sz="2200" dirty="0" smtClean="0">
                <a:solidFill>
                  <a:srgbClr val="002060"/>
                </a:solidFill>
              </a:rPr>
              <a:t>się w </a:t>
            </a:r>
            <a:r>
              <a:rPr lang="pl-PL" sz="2200" dirty="0">
                <a:solidFill>
                  <a:srgbClr val="002060"/>
                </a:solidFill>
              </a:rPr>
              <a:t>związku z pełnioną funkcją, wykonywaną pracą, działalnością </a:t>
            </a:r>
            <a:r>
              <a:rPr lang="pl-PL" sz="2200" dirty="0" smtClean="0">
                <a:solidFill>
                  <a:srgbClr val="002060"/>
                </a:solidFill>
              </a:rPr>
              <a:t>publiczną, społeczną</a:t>
            </a:r>
            <a:r>
              <a:rPr lang="pl-PL" sz="2200" dirty="0">
                <a:solidFill>
                  <a:srgbClr val="002060"/>
                </a:solidFill>
              </a:rPr>
              <a:t>, gospodarczą lub </a:t>
            </a:r>
            <a:r>
              <a:rPr lang="pl-PL" sz="2200" dirty="0" smtClean="0">
                <a:solidFill>
                  <a:srgbClr val="002060"/>
                </a:solidFill>
              </a:rPr>
              <a:t>naukową, </a:t>
            </a:r>
            <a:r>
              <a:rPr lang="pl-PL" sz="2200" b="1" dirty="0" smtClean="0">
                <a:solidFill>
                  <a:srgbClr val="002060"/>
                </a:solidFill>
              </a:rPr>
              <a:t>podlega </a:t>
            </a:r>
            <a:r>
              <a:rPr lang="pl-PL" sz="2200" b="1" dirty="0">
                <a:solidFill>
                  <a:srgbClr val="002060"/>
                </a:solidFill>
              </a:rPr>
              <a:t>grzywnie, karze ograniczenia wolności albo pozbawienia </a:t>
            </a:r>
            <a:r>
              <a:rPr lang="pl-PL" sz="2200" b="1" dirty="0" smtClean="0">
                <a:solidFill>
                  <a:srgbClr val="002060"/>
                </a:solidFill>
              </a:rPr>
              <a:t>wolności do </a:t>
            </a:r>
            <a:r>
              <a:rPr lang="pl-PL" sz="2200" b="1" dirty="0">
                <a:solidFill>
                  <a:srgbClr val="002060"/>
                </a:solidFill>
              </a:rPr>
              <a:t>lat 2.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2. Funkcjonariusz publiczny, który ujawnia osobie </a:t>
            </a:r>
            <a:r>
              <a:rPr lang="pl-PL" sz="2200" dirty="0" smtClean="0">
                <a:solidFill>
                  <a:srgbClr val="002060"/>
                </a:solidFill>
              </a:rPr>
              <a:t>nieuprawnionej informację </a:t>
            </a:r>
            <a:r>
              <a:rPr lang="pl-PL" sz="2200" dirty="0">
                <a:solidFill>
                  <a:srgbClr val="002060"/>
                </a:solidFill>
              </a:rPr>
              <a:t>niejawną o klauzuli „zastrzeżone” lub „poufne” lub informację, </a:t>
            </a:r>
            <a:r>
              <a:rPr lang="pl-PL" sz="2200" dirty="0" smtClean="0">
                <a:solidFill>
                  <a:srgbClr val="002060"/>
                </a:solidFill>
              </a:rPr>
              <a:t>którą uzyskał </a:t>
            </a:r>
            <a:r>
              <a:rPr lang="pl-PL" sz="2200" dirty="0">
                <a:solidFill>
                  <a:srgbClr val="002060"/>
                </a:solidFill>
              </a:rPr>
              <a:t>w związku z wykonywaniem czynności służbowych, a której </a:t>
            </a:r>
            <a:r>
              <a:rPr lang="pl-PL" sz="2200" dirty="0" smtClean="0">
                <a:solidFill>
                  <a:srgbClr val="002060"/>
                </a:solidFill>
              </a:rPr>
              <a:t>ujawnienie może </a:t>
            </a:r>
            <a:r>
              <a:rPr lang="pl-PL" sz="2200" dirty="0">
                <a:solidFill>
                  <a:srgbClr val="002060"/>
                </a:solidFill>
              </a:rPr>
              <a:t>narazić na szkodę prawnie chroniony interes</a:t>
            </a:r>
            <a:r>
              <a:rPr lang="pl-PL" sz="2200" dirty="0" smtClean="0">
                <a:solidFill>
                  <a:srgbClr val="002060"/>
                </a:solidFill>
              </a:rPr>
              <a:t>, </a:t>
            </a:r>
            <a:r>
              <a:rPr lang="pl-PL" sz="2200" b="1" dirty="0" smtClean="0">
                <a:solidFill>
                  <a:srgbClr val="002060"/>
                </a:solidFill>
              </a:rPr>
              <a:t>podlega </a:t>
            </a:r>
            <a:r>
              <a:rPr lang="pl-PL" sz="2200" b="1" dirty="0">
                <a:solidFill>
                  <a:srgbClr val="002060"/>
                </a:solidFill>
              </a:rPr>
              <a:t>karze pozbawienia wolności do lat 3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3. Ściganie przestępstwa określonego w § 1 następuje na wniosek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pokrzywdzonego.</a:t>
            </a:r>
          </a:p>
          <a:p>
            <a:pPr marL="0" indent="0" algn="just">
              <a:buNone/>
            </a:pP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267. </a:t>
            </a:r>
            <a:r>
              <a:rPr lang="pl-PL" sz="2200" dirty="0">
                <a:solidFill>
                  <a:srgbClr val="002060"/>
                </a:solidFill>
              </a:rPr>
              <a:t>§ 1. Kto bez uprawnienia uzyskuje dostęp do informacji dla niego nieprzeznaczonej, otwierając zamknięte pismo, podłączając się do sieci telekomunikacyjnej lub przełamując albo omijając elektroniczne, magnetyczne, informatyczne lub inne szczególne jej zabezpieczenie, </a:t>
            </a:r>
            <a:r>
              <a:rPr lang="pl-PL" sz="2200" b="1" dirty="0">
                <a:solidFill>
                  <a:srgbClr val="002060"/>
                </a:solidFill>
              </a:rPr>
              <a:t>podlega grzywnie, karze ograniczenia wolności albo pozbawienia wolności do lat 2</a:t>
            </a:r>
            <a:r>
              <a:rPr lang="pl-PL" sz="2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2. Tej samej karze podlega, kto bez uprawnienia uzyskuje dostęp do całości lub części systemu </a:t>
            </a:r>
            <a:r>
              <a:rPr lang="pl-PL" sz="2200" dirty="0" smtClean="0">
                <a:solidFill>
                  <a:srgbClr val="002060"/>
                </a:solidFill>
              </a:rPr>
              <a:t>informatycznego.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799288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</a:rPr>
              <a:t>§ 3. Tej samej karze podlega, kto w celu uzyskania informacji, </a:t>
            </a:r>
            <a:r>
              <a:rPr lang="pl-PL" sz="2200" dirty="0" smtClean="0">
                <a:solidFill>
                  <a:srgbClr val="002060"/>
                </a:solidFill>
              </a:rPr>
              <a:t>do﻿﻿﻿﻿ ﻿której </a:t>
            </a:r>
            <a:r>
              <a:rPr lang="pl-PL" sz="2200" dirty="0">
                <a:solidFill>
                  <a:srgbClr val="002060"/>
                </a:solidFill>
              </a:rPr>
              <a:t>nie jest uprawniony, zakłada lub posługuje się urządzeniem podsłuchowym, wizualnym albo innym urządzeniem lub oprogramowaniem. 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4. Tej samej karze podlega, kto informację uzyskaną w sposób określony w § 1–3 ujawnia innej osobie. 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5. Ściganie przestępstwa określonego w § 1–4 następuje </a:t>
            </a:r>
            <a:r>
              <a:rPr lang="pl-PL" sz="2200" dirty="0" smtClean="0">
                <a:solidFill>
                  <a:srgbClr val="002060"/>
                </a:solidFill>
              </a:rPr>
              <a:t>na﻿﻿﻿﻿ ﻿wniosek </a:t>
            </a:r>
            <a:r>
              <a:rPr lang="pl-PL" sz="2200" dirty="0">
                <a:solidFill>
                  <a:srgbClr val="002060"/>
                </a:solidFill>
              </a:rPr>
              <a:t>pokrzywdzonego. 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268. </a:t>
            </a:r>
            <a:r>
              <a:rPr lang="pl-PL" sz="2200" dirty="0">
                <a:solidFill>
                  <a:srgbClr val="002060"/>
                </a:solidFill>
              </a:rPr>
              <a:t>§ 1. Kto, nie będąc do tego uprawnionym, niszczy, uszkadza, usuwa lub zmienia zapis istotnej informacji albo w inny sposób udaremnia lub znacznie utrudnia osobie uprawnionej zapoznanie się </a:t>
            </a:r>
            <a:r>
              <a:rPr lang="pl-PL" sz="2200" dirty="0" smtClean="0">
                <a:solidFill>
                  <a:srgbClr val="002060"/>
                </a:solidFill>
              </a:rPr>
              <a:t>z﻿﻿﻿﻿ ﻿nią</a:t>
            </a:r>
            <a:r>
              <a:rPr lang="pl-PL" sz="2200" dirty="0">
                <a:solidFill>
                  <a:srgbClr val="002060"/>
                </a:solidFill>
              </a:rPr>
              <a:t>, </a:t>
            </a:r>
            <a:r>
              <a:rPr lang="pl-PL" sz="2200" b="1" dirty="0">
                <a:solidFill>
                  <a:srgbClr val="002060"/>
                </a:solidFill>
              </a:rPr>
              <a:t>podlega grzywnie, karze ograniczenia wolności albo pozbawienia wolności do lat 2.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2. Jeżeli czyn określony w § 1 dotyczy zapisu na informatycznym nośniku danych, sprawca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do lat 3.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3. Kto, dopuszczając się czynu określonego w § 1 lub 2, wyrządza znaczną szkodę majątkową,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</a:t>
            </a:r>
            <a:r>
              <a:rPr lang="pl-PL" sz="2200" b="1" dirty="0" smtClean="0">
                <a:solidFill>
                  <a:srgbClr val="002060"/>
                </a:solidFill>
              </a:rPr>
              <a:t>3﻿﻿﻿﻿ ﻿miesięcy </a:t>
            </a:r>
            <a:r>
              <a:rPr lang="pl-PL" sz="2200" b="1" dirty="0">
                <a:solidFill>
                  <a:srgbClr val="002060"/>
                </a:solidFill>
              </a:rPr>
              <a:t>do lat 5.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4. Ściganie przestępstwa określonego w § 1–3 następuje na wniosek pokrzywdzonego</a:t>
            </a:r>
            <a:r>
              <a:rPr lang="pl-PL" sz="2400" dirty="0">
                <a:solidFill>
                  <a:srgbClr val="002060"/>
                </a:solidFill>
              </a:rPr>
              <a:t>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268a</a:t>
            </a:r>
            <a:r>
              <a:rPr lang="pl-PL" sz="2200" dirty="0">
                <a:solidFill>
                  <a:srgbClr val="002060"/>
                </a:solidFill>
              </a:rPr>
              <a:t>. § 1. Kto, nie będąc do tego uprawnionym, niszczy, uszkadza, usuwa, zmienia lub utrudnia dostęp do danych informatycznych albo </a:t>
            </a:r>
            <a:r>
              <a:rPr lang="pl-PL" sz="2200" dirty="0" smtClean="0">
                <a:solidFill>
                  <a:srgbClr val="002060"/>
                </a:solidFill>
              </a:rPr>
              <a:t>w﻿﻿﻿﻿ ﻿istotnym stopniu </a:t>
            </a:r>
            <a:r>
              <a:rPr lang="pl-PL" sz="2200" dirty="0">
                <a:solidFill>
                  <a:srgbClr val="002060"/>
                </a:solidFill>
              </a:rPr>
              <a:t>zakłóca lub uniemożliwia automatyczne przetwarzanie, gromadzenie lub przekazywanie takich danych,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do lat 3.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2. Kto, dopuszczając się czynu określonego w § 1, wyrządza znaczną szkodę majątkową,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3 miesięcy do lat 5.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3. Ściganie przestępstwa określonego w § 1 lub 2 następuje </a:t>
            </a:r>
            <a:r>
              <a:rPr lang="pl-PL" sz="2200" dirty="0" smtClean="0">
                <a:solidFill>
                  <a:srgbClr val="002060"/>
                </a:solidFill>
              </a:rPr>
              <a:t>na﻿﻿﻿﻿ ﻿wniosek </a:t>
            </a:r>
            <a:r>
              <a:rPr lang="pl-PL" sz="2200" dirty="0">
                <a:solidFill>
                  <a:srgbClr val="002060"/>
                </a:solidFill>
              </a:rPr>
              <a:t>pokrzywdzonego.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269. </a:t>
            </a:r>
            <a:r>
              <a:rPr lang="pl-PL" sz="2200" dirty="0">
                <a:solidFill>
                  <a:srgbClr val="002060"/>
                </a:solidFill>
              </a:rPr>
              <a:t>§ 1. Kto niszczy, uszkadza, usuwa lub zmienia dane informatyczne o szczególnym znaczeniu dla obronności kraju, bezpieczeństwa w komunikacji, funkcjonowania administracji rządowej, innego organu państwowego lub instytucji państwowej albo samorządu terytorialnego albo zakłóca lub uniemożliwia automatyczne przetwarzanie, gromadzenie lub przekazywanie takich danych,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6 miesięcy do lat 8. 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§ </a:t>
            </a:r>
            <a:r>
              <a:rPr lang="pl-PL" sz="2200" dirty="0">
                <a:solidFill>
                  <a:srgbClr val="002060"/>
                </a:solidFill>
              </a:rPr>
              <a:t>2. Tej samej karze podlega, kto dopuszcza się czynu określonego w § 1, niszcząc albo wymieniając informatyczny nośnik danych lub niszcząc albo uszkadzając urządzenie służące do automatycznego przetwarzania, gromadzenia lub przekazywania danych informatycznych.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269a. </a:t>
            </a:r>
            <a:r>
              <a:rPr lang="pl-PL" sz="2200" dirty="0">
                <a:solidFill>
                  <a:srgbClr val="002060"/>
                </a:solidFill>
              </a:rPr>
              <a:t>Kto, nie będąc do tego uprawnionym, przez transmisję, zniszczenie, usunięcie, uszkodzenie, utrudnienie dostępu lub zmianę danych informatycznych, w istotnym stopniu zakłóca pracę systemu informatycznego, systemu teleinformatycznego lub sieci teleinformatycznej,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3 miesięcy do lat </a:t>
            </a:r>
            <a:r>
              <a:rPr lang="pl-PL" sz="2200" b="1" dirty="0" smtClean="0">
                <a:solidFill>
                  <a:srgbClr val="002060"/>
                </a:solidFill>
              </a:rPr>
              <a:t>5.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269a. </a:t>
            </a:r>
            <a:r>
              <a:rPr lang="pl-PL" sz="2200" dirty="0">
                <a:solidFill>
                  <a:srgbClr val="002060"/>
                </a:solidFill>
              </a:rPr>
              <a:t>Kto, nie będąc do tego uprawnionym, przez transmisję, zniszczenie, usunięcie, uszkodzenie, utrudnienie dostępu lub zmianę danych informatycznych, w istotnym stopniu zakłóca pracę systemu informatycznego, systemu teleinformatycznego lub sieci teleinformatycznej,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3 miesięcy do lat </a:t>
            </a:r>
            <a:r>
              <a:rPr lang="pl-PL" sz="2200" b="1" dirty="0" smtClean="0">
                <a:solidFill>
                  <a:srgbClr val="002060"/>
                </a:solidFill>
              </a:rPr>
              <a:t>5.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Zasady ochrony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  <a:r>
              <a:rPr lang="pl-PL" sz="2800" b="1" dirty="0">
                <a:solidFill>
                  <a:srgbClr val="C0504D">
                    <a:lumMod val="75000"/>
                  </a:srgbClr>
                </a:solidFill>
              </a:rPr>
              <a:t> określone w ustawie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postępowanie prowadzone </a:t>
            </a:r>
            <a:r>
              <a:rPr lang="pl-PL" sz="2200" dirty="0" smtClean="0">
                <a:solidFill>
                  <a:srgbClr val="002060"/>
                </a:solidFill>
              </a:rPr>
              <a:t>w celu ustalenia, czy﻿﻿﻿﻿ ﻿przedsiębiorca nim objęty zapewnia warunki do﻿﻿﻿﻿ ﻿ochrony informacji niejawnych;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organizacja </a:t>
            </a:r>
            <a:r>
              <a:rPr lang="pl-PL" sz="2200" dirty="0" smtClean="0">
                <a:solidFill>
                  <a:srgbClr val="002060"/>
                </a:solidFill>
              </a:rPr>
              <a:t>kontroli stanu zabezpieczenia informacji niejawnych;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ochrona </a:t>
            </a:r>
            <a:r>
              <a:rPr lang="pl-PL" sz="2200" dirty="0" smtClean="0">
                <a:solidFill>
                  <a:srgbClr val="002060"/>
                </a:solidFill>
              </a:rPr>
              <a:t>informacji niejawnych w systemach teleinformatycznych;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pl-PL" sz="2200" dirty="0" smtClean="0">
                <a:solidFill>
                  <a:srgbClr val="002060"/>
                </a:solidFill>
              </a:rPr>
              <a:t>stosowanie </a:t>
            </a:r>
            <a:r>
              <a:rPr lang="pl-PL" sz="2200" dirty="0" smtClean="0">
                <a:solidFill>
                  <a:srgbClr val="002060"/>
                </a:solidFill>
              </a:rPr>
              <a:t>środków bezpieczeństwa fizycznego w﻿﻿﻿﻿ ﻿odniesieniu do informacji niejawnych.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269b. </a:t>
            </a:r>
            <a:r>
              <a:rPr lang="pl-PL" sz="2200" dirty="0">
                <a:solidFill>
                  <a:srgbClr val="002060"/>
                </a:solidFill>
              </a:rPr>
              <a:t>§ 1. Kto wytwarza, pozyskuje, zbywa lub udostępnia innym osobom urządzenia lub programy komputerowe przystosowane </a:t>
            </a:r>
            <a:r>
              <a:rPr lang="pl-PL" sz="2200" dirty="0" smtClean="0">
                <a:solidFill>
                  <a:srgbClr val="002060"/>
                </a:solidFill>
              </a:rPr>
              <a:t>do﻿﻿﻿﻿ ﻿popełnienia </a:t>
            </a:r>
            <a:r>
              <a:rPr lang="pl-PL" sz="2200" dirty="0">
                <a:solidFill>
                  <a:srgbClr val="002060"/>
                </a:solidFill>
              </a:rPr>
              <a:t>przestępstwa określonego w art. 165 § 1 pkt 4, art. 267 § 3, art. 268a § 1 albo § 2 w związku z § 1, art. 269 § 1 lub 2 albo </a:t>
            </a:r>
            <a:r>
              <a:rPr lang="pl-PL" sz="2200" dirty="0" smtClean="0">
                <a:solidFill>
                  <a:srgbClr val="002060"/>
                </a:solidFill>
              </a:rPr>
              <a:t>art. ﻿﻿﻿﻿ ﻿269a</a:t>
            </a:r>
            <a:r>
              <a:rPr lang="pl-PL" sz="2200" dirty="0">
                <a:solidFill>
                  <a:srgbClr val="002060"/>
                </a:solidFill>
              </a:rPr>
              <a:t>, a także hasła komputerowe, kody dostępu lub inne dane umożliwiające nieuprawniony dostęp do informacji przechowywanych </a:t>
            </a:r>
            <a:r>
              <a:rPr lang="pl-PL" sz="2200" dirty="0" smtClean="0">
                <a:solidFill>
                  <a:srgbClr val="002060"/>
                </a:solidFill>
              </a:rPr>
              <a:t>w﻿﻿﻿﻿ ﻿systemie </a:t>
            </a:r>
            <a:r>
              <a:rPr lang="pl-PL" sz="2200" dirty="0">
                <a:solidFill>
                  <a:srgbClr val="002060"/>
                </a:solidFill>
              </a:rPr>
              <a:t>informatycznym, systemie teleinformatycznym lub sieci teleinformatycznej, </a:t>
            </a:r>
            <a:r>
              <a:rPr lang="pl-PL" sz="2200" b="1" dirty="0">
                <a:solidFill>
                  <a:srgbClr val="002060"/>
                </a:solidFill>
              </a:rPr>
              <a:t>podlega karze pozbawienia wolności od 3 miesięcy do lat 5.</a:t>
            </a:r>
          </a:p>
        </p:txBody>
      </p:sp>
    </p:spTree>
    <p:extLst>
      <p:ext uri="{BB962C8B-B14F-4D97-AF65-F5344CB8AC3E}">
        <p14:creationId xmlns:p14="http://schemas.microsoft.com/office/powerpoint/2010/main" val="28527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Kodeks Karny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Przestępstwa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przeciwko ochronie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informacji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002060"/>
                </a:solidFill>
              </a:rPr>
              <a:t>Art. 269c. </a:t>
            </a:r>
            <a:r>
              <a:rPr lang="pl-PL" sz="2200" dirty="0">
                <a:solidFill>
                  <a:srgbClr val="002060"/>
                </a:solidFill>
              </a:rPr>
              <a:t>Nie podlega karze za przestępstwo określone w art. 267 § 2 lub art. 269a, kto działa wyłącznie w celu zabezpieczenia systemu informatycznego, systemu teleinformatycznego lub sieci teleinformatycznej albo opracowania metody takiego zabezpieczenia </a:t>
            </a:r>
            <a:r>
              <a:rPr lang="pl-PL" sz="2200" dirty="0" smtClean="0">
                <a:solidFill>
                  <a:srgbClr val="002060"/>
                </a:solidFill>
              </a:rPr>
              <a:t>i﻿﻿﻿﻿ ﻿niezwłocznie </a:t>
            </a:r>
            <a:r>
              <a:rPr lang="pl-PL" sz="2200" dirty="0">
                <a:solidFill>
                  <a:srgbClr val="002060"/>
                </a:solidFill>
              </a:rPr>
              <a:t>powiadomił dysponenta tego systemu lub sieci </a:t>
            </a:r>
            <a:r>
              <a:rPr lang="pl-PL" sz="2200" dirty="0" smtClean="0">
                <a:solidFill>
                  <a:srgbClr val="002060"/>
                </a:solidFill>
              </a:rPr>
              <a:t>o﻿﻿﻿﻿ ﻿ujawnionych </a:t>
            </a:r>
            <a:r>
              <a:rPr lang="pl-PL" sz="2200" dirty="0">
                <a:solidFill>
                  <a:srgbClr val="002060"/>
                </a:solidFill>
              </a:rPr>
              <a:t>zagrożeniach, a jego działanie nie naruszyło interesu publicznego lub prywatnego i nie wyrządziło szkody.</a:t>
            </a: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Bibliografia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320481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Ustawa z dnia 5 sierpnia 2010 r. o ochronie informacji </a:t>
            </a:r>
            <a:r>
              <a:rPr lang="pl-PL" sz="2000" dirty="0" smtClean="0">
                <a:solidFill>
                  <a:srgbClr val="002060"/>
                </a:solidFill>
              </a:rPr>
              <a:t>niejawnych.</a:t>
            </a:r>
          </a:p>
          <a:p>
            <a:pPr lvl="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Rozporządzenie </a:t>
            </a:r>
            <a:r>
              <a:rPr lang="pl-PL" sz="2000" dirty="0">
                <a:solidFill>
                  <a:srgbClr val="002060"/>
                </a:solidFill>
              </a:rPr>
              <a:t>Prezesa Rady Ministrów z dnia 22 grudnia 2011 r. w sprawie sposobu oznaczania materiałów i umieszczania na nich klauzul </a:t>
            </a:r>
            <a:r>
              <a:rPr lang="pl-PL" sz="2000" dirty="0" smtClean="0">
                <a:solidFill>
                  <a:srgbClr val="002060"/>
                </a:solidFill>
              </a:rPr>
              <a:t>tajności.</a:t>
            </a:r>
          </a:p>
          <a:p>
            <a:pPr lvl="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</a:rPr>
              <a:t>Ustawa </a:t>
            </a:r>
            <a:r>
              <a:rPr lang="pl-PL" sz="2000" dirty="0">
                <a:solidFill>
                  <a:srgbClr val="002060"/>
                </a:solidFill>
              </a:rPr>
              <a:t>z dnia 6 czerwca 1997 r. - Kodeks karny. </a:t>
            </a:r>
          </a:p>
        </p:txBody>
      </p:sp>
    </p:spTree>
    <p:extLst>
      <p:ext uri="{BB962C8B-B14F-4D97-AF65-F5344CB8AC3E}">
        <p14:creationId xmlns:p14="http://schemas.microsoft.com/office/powerpoint/2010/main" val="26875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Zakres </a:t>
            </a:r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ustawy 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Przepisy ustawy mają zastosowanie do: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solidFill>
                  <a:srgbClr val="002060"/>
                </a:solidFill>
              </a:rPr>
              <a:t>organów władzy publicznej, w szczególności: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Sejmu i Senatu,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Prezydenta Rzeczypospolitej Polskiej,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organów administracji rządowej,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organów jednostek samorządu terytorialnego, a także innych podległych im jednostek organizacyjnych lub przez nie nadzorowanych,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sądów i trybunałów,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pl-PL" sz="2200" dirty="0" smtClean="0">
                <a:solidFill>
                  <a:srgbClr val="002060"/>
                </a:solidFill>
              </a:rPr>
              <a:t>organów kontroli państwowej i ochrony prawa;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Zakres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ustawy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jednostek organizacyjnych podległych Ministrowi Obrony Narodowej lub przez niego nadzorowanych;</a:t>
            </a: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Narodowego Banku Polskiego;</a:t>
            </a: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państwowych osób prawnych i innych niż wymienione w pkt 1–3 państwowych jednostek organizacyjnych;</a:t>
            </a: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jednostek organizacyjnych podległych organom władzy publicznej lub nadzorowanych przez te organy;</a:t>
            </a:r>
          </a:p>
          <a:p>
            <a:pPr marL="457200" indent="-457200" algn="just">
              <a:buFont typeface="+mj-lt"/>
              <a:buAutoNum type="arabicParenR" startAt="2"/>
            </a:pPr>
            <a:r>
              <a:rPr lang="pl-PL" sz="2200" dirty="0" smtClean="0">
                <a:solidFill>
                  <a:srgbClr val="002060"/>
                </a:solidFill>
              </a:rPr>
              <a:t>przedsiębiorców zamierzających ubiegać się albo ubiegających się o﻿﻿﻿﻿ ﻿zawarcie umów związanych z dostępem do informacji niejawnych lub wykonujących takie umowy albo wykonujących na podstawie przepisów prawa zadania związane z dostępem do﻿﻿﻿﻿ ﻿informacji niejawnych.</a:t>
            </a:r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23688"/>
          </a:xfrm>
        </p:spPr>
        <p:txBody>
          <a:bodyPr>
            <a:normAutofit/>
          </a:bodyPr>
          <a:lstStyle/>
          <a:p>
            <a:pPr algn="l"/>
            <a:r>
              <a:rPr lang="pl-PL" sz="2900" b="1" dirty="0" smtClean="0">
                <a:solidFill>
                  <a:schemeClr val="accent2">
                    <a:lumMod val="75000"/>
                  </a:schemeClr>
                </a:solidFill>
              </a:rPr>
              <a:t>Udostępnianie informacji niejawnych</a:t>
            </a:r>
            <a:endParaRPr lang="pl-PL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25181"/>
            <a:ext cx="7992888" cy="43441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Art. 4. 1. Informacje </a:t>
            </a:r>
            <a:r>
              <a:rPr lang="pl-PL" sz="2200" dirty="0" smtClean="0">
                <a:solidFill>
                  <a:srgbClr val="002060"/>
                </a:solidFill>
              </a:rPr>
              <a:t>niejawne mogą być udostępnione wyłącznie osobie dającej rękojmię zachowania tajemnicy i tylko w zakresie niezbędnym do wykonywania przez nią pracy lub pełnienia służby na﻿﻿﻿﻿ ﻿zajmowanym stanowisku albo wykonywania czynności zleconych.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2. Zasady </a:t>
            </a:r>
            <a:r>
              <a:rPr lang="pl-PL" sz="2200" dirty="0" smtClean="0">
                <a:solidFill>
                  <a:srgbClr val="002060"/>
                </a:solidFill>
              </a:rPr>
              <a:t>zwalniania od obowiązku zachowania w tajemnicy informacji niejawnych oraz sposób postępowania z aktami spraw zawierającymi informacje niejawne w postępowaniu przed sądami </a:t>
            </a:r>
            <a:r>
              <a:rPr lang="pl-PL" sz="2200" dirty="0" smtClean="0">
                <a:solidFill>
                  <a:srgbClr val="002060"/>
                </a:solidFill>
              </a:rPr>
              <a:t>i﻿﻿﻿﻿ ﻿innymi </a:t>
            </a:r>
            <a:r>
              <a:rPr lang="pl-PL" sz="2200" dirty="0" smtClean="0">
                <a:solidFill>
                  <a:srgbClr val="002060"/>
                </a:solidFill>
              </a:rPr>
              <a:t>organami określają ustawy.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6" y="0"/>
            <a:ext cx="21210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448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0" y="1184276"/>
            <a:ext cx="32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904000" y="1184276"/>
            <a:ext cx="32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2782</Words>
  <Application>Microsoft Office PowerPoint</Application>
  <PresentationFormat>Pokaz na ekranie (4:3)</PresentationFormat>
  <Paragraphs>359</Paragraphs>
  <Slides>62</Slides>
  <Notes>59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Motyw pakietu Office</vt:lpstr>
      <vt:lpstr>Ochrona informacji niejawnych podczas prowadzonych pozamilitarnych przygotowań obronnych w działach administracji rządowej nauka i﻿﻿﻿﻿ ﻿szkolnictwo wyższe</vt:lpstr>
      <vt:lpstr>Akty prawne</vt:lpstr>
      <vt:lpstr>Słownik</vt:lpstr>
      <vt:lpstr>Ustawa o ochronie informacji niejawnych </vt:lpstr>
      <vt:lpstr>Zasady ochrony informacji określone w ustawie</vt:lpstr>
      <vt:lpstr>Zasady ochrony informacji określone w ustawie</vt:lpstr>
      <vt:lpstr>Zakres ustawy </vt:lpstr>
      <vt:lpstr>Zakres ustawy </vt:lpstr>
      <vt:lpstr>Udostępnianie informacji niejawnych</vt:lpstr>
      <vt:lpstr>Klasyfikowanie informacji niejawnych</vt:lpstr>
      <vt:lpstr>Ściśle tajne</vt:lpstr>
      <vt:lpstr>Ściśle tajne</vt:lpstr>
      <vt:lpstr>Ściśle tajne</vt:lpstr>
      <vt:lpstr>Tajne</vt:lpstr>
      <vt:lpstr>Tajne</vt:lpstr>
      <vt:lpstr>Poufne</vt:lpstr>
      <vt:lpstr>Poufne</vt:lpstr>
      <vt:lpstr>Zastrzeżone</vt:lpstr>
      <vt:lpstr>Klauzule - porównanie</vt:lpstr>
      <vt:lpstr>Klauzule - porównanie</vt:lpstr>
      <vt:lpstr>Klauzule - porównanie</vt:lpstr>
      <vt:lpstr>Klauzule - porównanie</vt:lpstr>
      <vt:lpstr>Klauzule - porównanie</vt:lpstr>
      <vt:lpstr>Klauzule - porównanie</vt:lpstr>
      <vt:lpstr>Klauzule - porównanie</vt:lpstr>
      <vt:lpstr>Klasyfikowanie informacji niejawnych</vt:lpstr>
      <vt:lpstr>Klasyfikowanie informacji niejawnych</vt:lpstr>
      <vt:lpstr>Informacje chronione bez względu na upływ czasu:</vt:lpstr>
      <vt:lpstr>Przetwarzanie informacji niejawnych</vt:lpstr>
      <vt:lpstr>Przetwarzanie informacji niejawnych</vt:lpstr>
      <vt:lpstr>Organizacja ochrony informacji niejawnych</vt:lpstr>
      <vt:lpstr>Organizacja ochrony informacji niejawnych</vt:lpstr>
      <vt:lpstr>Naruszenie przepisów o ochronie informacji niejawnych</vt:lpstr>
      <vt:lpstr>Bezpieczeństwo osobowe - klauzula „poufne”</vt:lpstr>
      <vt:lpstr>Bezpieczeństwo osobowe – klauzula „zastrzeżone”</vt:lpstr>
      <vt:lpstr>Szkolenie w zakresie ochrony informacji</vt:lpstr>
      <vt:lpstr>Szkolenia w zakresie ochrony informacji:</vt:lpstr>
      <vt:lpstr>Kancelarie tajne. Środki bezpieczeństwa fizycznego</vt:lpstr>
      <vt:lpstr>Kancelarie tajne. Środki bezpieczeństwa fizycznego</vt:lpstr>
      <vt:lpstr>Kancelarie tajne. Środki bezpieczeństwa fizycznego</vt:lpstr>
      <vt:lpstr>Kancelarie tajne. Środki bezpieczeństwa fizycznego</vt:lpstr>
      <vt:lpstr>Bezpieczeństwo teleinformatyczne</vt:lpstr>
      <vt:lpstr>Bezpieczeństwo teleinformatyczne</vt:lpstr>
      <vt:lpstr>Oznaczanie materiałów, umieszczanie na nich klauzul tajności, a także zmiany nadanej klauzuli tajności</vt:lpstr>
      <vt:lpstr>Oznaczenia klauzul tajności</vt:lpstr>
      <vt:lpstr>Oznaczanie dokumentów nieelektronicznych</vt:lpstr>
      <vt:lpstr>Oznaczanie dokumentów nieelektronicznych</vt:lpstr>
      <vt:lpstr>Oznaczanie dokumentów nieelektronicznych</vt:lpstr>
      <vt:lpstr>Oznaczanie dokumentów elektronicznych</vt:lpstr>
      <vt:lpstr>Oznaczanie dokumentów elektronicznych</vt:lpstr>
      <vt:lpstr>Kodeks Karny - Przestępstwa przeciwko ochronie informacji. Rozdział XXXIII.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Kodeks Karny - Przestępstwa przeciwko ochronie informacji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informacji niejawnych podczas prowadzonych pozamilitarnych przygotowań obronnych w działach administracji rządowej nauka i﻿﻿﻿﻿ ﻿szkolnictwo wyższe</dc:title>
  <dc:creator>asus r751l</dc:creator>
  <cp:lastModifiedBy>asus r751l</cp:lastModifiedBy>
  <cp:revision>45</cp:revision>
  <dcterms:created xsi:type="dcterms:W3CDTF">2017-09-16T12:50:02Z</dcterms:created>
  <dcterms:modified xsi:type="dcterms:W3CDTF">2017-09-21T11:32:29Z</dcterms:modified>
</cp:coreProperties>
</file>