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4"/>
  </p:notesMasterIdLst>
  <p:handoutMasterIdLst>
    <p:handoutMasterId r:id="rId25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77" r:id="rId13"/>
    <p:sldId id="267" r:id="rId14"/>
    <p:sldId id="276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</p:sldIdLst>
  <p:sldSz cx="9144000" cy="6858000" type="screen4x3"/>
  <p:notesSz cx="6669088" cy="9928225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0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24" autoAdjust="0"/>
  </p:normalViewPr>
  <p:slideViewPr>
    <p:cSldViewPr>
      <p:cViewPr varScale="1">
        <p:scale>
          <a:sx n="110" d="100"/>
          <a:sy n="110" d="100"/>
        </p:scale>
        <p:origin x="1650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2" d="100"/>
          <a:sy n="52" d="100"/>
        </p:scale>
        <p:origin x="-2844" y="-108"/>
      </p:cViewPr>
      <p:guideLst>
        <p:guide orient="horz" pos="3127"/>
        <p:guide pos="210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3777607" y="0"/>
            <a:ext cx="2889938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E7D42D-276A-4446-A31D-F8BB44392885}" type="datetimeFigureOut">
              <a:rPr lang="pl-PL" smtClean="0"/>
              <a:t>2019-03-08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889938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3777607" y="9430091"/>
            <a:ext cx="2889938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0B0BFD-0230-4CB8-80E8-16F09DE3123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117554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51C984-21B1-42AB-A0E1-01ADCB0B80D9}" type="datetimeFigureOut">
              <a:rPr lang="pl-PL" smtClean="0"/>
              <a:pPr/>
              <a:t>2019-03-08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44538"/>
            <a:ext cx="4960938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66909" y="4715907"/>
            <a:ext cx="5335270" cy="44677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777607" y="9430091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F48D3F-F3CC-4BB2-B525-A1C249E2A5E7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857005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F48D3F-F3CC-4BB2-B525-A1C249E2A5E7}" type="slidenum">
              <a:rPr lang="pl-PL" smtClean="0"/>
              <a:pPr/>
              <a:t>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299239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ytuł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7" name="Podtytuł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sp>
        <p:nvSpPr>
          <p:cNvPr id="30" name="Symbol zastępczy daty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142C1-45D1-4FAE-A47C-8181457CA0FA}" type="datetime1">
              <a:rPr lang="pl-PL" smtClean="0"/>
              <a:pPr/>
              <a:t>2019-03-08</a:t>
            </a:fld>
            <a:endParaRPr lang="pl-PL"/>
          </a:p>
        </p:txBody>
      </p:sp>
      <p:sp>
        <p:nvSpPr>
          <p:cNvPr id="19" name="Symbol zastępczy stopki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27" name="Symbol zastępczy numeru slajd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CE565-1F69-481B-8F86-7337633F4B69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779E6-B839-482F-9162-7D3AA5677128}" type="datetime1">
              <a:rPr lang="pl-PL" smtClean="0"/>
              <a:pPr/>
              <a:t>2019-03-08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CE565-1F69-481B-8F86-7337633F4B69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E0F10-12EB-48BC-94E8-1DF2844BC4FC}" type="datetime1">
              <a:rPr lang="pl-PL" smtClean="0"/>
              <a:pPr/>
              <a:t>2019-03-08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CE565-1F69-481B-8F86-7337633F4B69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6812E-D561-4DE3-84E3-516BB835CEF3}" type="datetime1">
              <a:rPr lang="pl-PL" smtClean="0"/>
              <a:pPr/>
              <a:t>2019-03-08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CE565-1F69-481B-8F86-7337633F4B69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9911A-EED6-436C-BB6B-629FCB4C0F09}" type="datetime1">
              <a:rPr lang="pl-PL" smtClean="0"/>
              <a:pPr/>
              <a:t>2019-03-08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CE565-1F69-481B-8F86-7337633F4B69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D6B56-DD05-453A-A26F-68518D78C44B}" type="datetime1">
              <a:rPr lang="pl-PL" smtClean="0"/>
              <a:pPr/>
              <a:t>2019-03-08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CE565-1F69-481B-8F86-7337633F4B69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6F09C6-16E1-4A06-9963-8ACEAFA10916}" type="datetime1">
              <a:rPr lang="pl-PL" smtClean="0"/>
              <a:pPr/>
              <a:t>2019-03-08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CE565-1F69-481B-8F86-7337633F4B69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EE5C6-95F3-4DFA-8D8D-3AF90A324362}" type="datetime1">
              <a:rPr lang="pl-PL" smtClean="0"/>
              <a:pPr/>
              <a:t>2019-03-08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CE565-1F69-481B-8F86-7337633F4B69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64274-B781-429A-8635-841DF3DF4AFF}" type="datetime1">
              <a:rPr lang="pl-PL" smtClean="0"/>
              <a:pPr/>
              <a:t>2019-03-08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CE565-1F69-481B-8F86-7337633F4B69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B89143-4872-447A-8E05-9C3E4B553E94}" type="datetime1">
              <a:rPr lang="pl-PL" smtClean="0"/>
              <a:pPr/>
              <a:t>2019-03-08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CE565-1F69-481B-8F86-7337633F4B69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ze ściętym i zaokrąglonym rogiem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rójkąt prostokątny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3AFE3-7487-4270-AD95-958B8644AED0}" type="datetime1">
              <a:rPr lang="pl-PL" smtClean="0"/>
              <a:pPr/>
              <a:t>2019-03-08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E67CE565-1F69-481B-8F86-7337633F4B69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l-PL" smtClean="0"/>
              <a:t>Kliknij ikonę, aby dodać obraz</a:t>
            </a:r>
            <a:endParaRPr kumimoji="0" lang="en-US" dirty="0"/>
          </a:p>
        </p:txBody>
      </p:sp>
      <p:sp>
        <p:nvSpPr>
          <p:cNvPr id="10" name="Dowolny kształt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Dowolny kształt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owolny kształt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Dowolny kształt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Symbol zastępczy tytułu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0" name="Symbol zastępczy tekstu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10" name="Symbol zastępczy daty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ADC0336-9362-499F-9407-424EC1A950C5}" type="datetime1">
              <a:rPr lang="pl-PL" smtClean="0"/>
              <a:pPr/>
              <a:t>2019-03-08</a:t>
            </a:fld>
            <a:endParaRPr lang="pl-PL"/>
          </a:p>
        </p:txBody>
      </p:sp>
      <p:sp>
        <p:nvSpPr>
          <p:cNvPr id="22" name="Symbol zastępczy stopki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18" name="Symbol zastępczy numeru slajdu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67CE565-1F69-481B-8F86-7337633F4B69}" type="slidenum">
              <a:rPr lang="pl-PL" smtClean="0"/>
              <a:pPr/>
              <a:t>‹#›</a:t>
            </a:fld>
            <a:endParaRPr lang="pl-PL"/>
          </a:p>
        </p:txBody>
      </p:sp>
      <p:grpSp>
        <p:nvGrpSpPr>
          <p:cNvPr id="2" name="Grupa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Dowolny kształt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Dowolny kształt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Zarządzanie ryzykiem </a:t>
            </a:r>
            <a:r>
              <a:rPr lang="pl-PL" dirty="0"/>
              <a:t/>
            </a:r>
            <a:br>
              <a:rPr lang="pl-PL" dirty="0"/>
            </a:br>
            <a:r>
              <a:rPr lang="pl-PL" dirty="0" smtClean="0"/>
              <a:t>- element kontroli zarządczej 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533400" y="5276800"/>
            <a:ext cx="7854696" cy="1176536"/>
          </a:xfrm>
        </p:spPr>
        <p:txBody>
          <a:bodyPr/>
          <a:lstStyle/>
          <a:p>
            <a:r>
              <a:rPr lang="pl-PL" dirty="0" smtClean="0"/>
              <a:t>Irena  </a:t>
            </a:r>
            <a:r>
              <a:rPr lang="pl-PL" dirty="0" err="1" smtClean="0"/>
              <a:t>Sypek</a:t>
            </a: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>audytor  wewnętrzny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CE565-1F69-481B-8F86-7337633F4B69}" type="slidenum">
              <a:rPr lang="pl-PL" smtClean="0"/>
              <a:pPr/>
              <a:t>1</a:t>
            </a:fld>
            <a:endParaRPr lang="pl-PL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ctrTitle"/>
          </p:nvPr>
        </p:nvSpPr>
        <p:spPr>
          <a:xfrm>
            <a:off x="533400" y="1412776"/>
            <a:ext cx="7851648" cy="3600400"/>
          </a:xfrm>
        </p:spPr>
        <p:txBody>
          <a:bodyPr>
            <a:normAutofit/>
          </a:bodyPr>
          <a:lstStyle/>
          <a:p>
            <a:pPr algn="ctr"/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>Cele działalności </a:t>
            </a:r>
            <a:br>
              <a:rPr lang="pl-PL" dirty="0" smtClean="0"/>
            </a:br>
            <a:r>
              <a:rPr lang="pl-PL" dirty="0" smtClean="0"/>
              <a:t>i z</a:t>
            </a:r>
            <a:r>
              <a:rPr lang="pl-PL" sz="6000" dirty="0" smtClean="0"/>
              <a:t>arządzanie  ryzykiem </a:t>
            </a:r>
            <a:br>
              <a:rPr lang="pl-PL" sz="6000" dirty="0" smtClean="0"/>
            </a:br>
            <a:endParaRPr lang="pl-PL" dirty="0"/>
          </a:p>
        </p:txBody>
      </p:sp>
      <p:sp>
        <p:nvSpPr>
          <p:cNvPr id="3" name="Symbol zastępczy numeru slajd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CE565-1F69-481B-8F86-7337633F4B69}" type="slidenum">
              <a:rPr lang="pl-PL" smtClean="0"/>
              <a:pPr/>
              <a:t>10</a:t>
            </a:fld>
            <a:endParaRPr lang="pl-P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08688"/>
          </a:xfrm>
        </p:spPr>
        <p:txBody>
          <a:bodyPr>
            <a:normAutofit fontScale="90000"/>
          </a:bodyPr>
          <a:lstStyle/>
          <a:p>
            <a:r>
              <a:rPr lang="pl-PL" dirty="0" smtClean="0"/>
              <a:t>Cele działalności jednostki 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839816"/>
          </a:xfrm>
        </p:spPr>
        <p:txBody>
          <a:bodyPr>
            <a:normAutofit/>
          </a:bodyPr>
          <a:lstStyle/>
          <a:p>
            <a:r>
              <a:rPr lang="pl-PL" dirty="0" smtClean="0"/>
              <a:t>Cele działalności jednostki mogą być określone </a:t>
            </a:r>
            <a:br>
              <a:rPr lang="pl-PL" dirty="0" smtClean="0"/>
            </a:br>
            <a:r>
              <a:rPr lang="pl-PL" dirty="0" smtClean="0"/>
              <a:t>w następujących aktach prawnych i dokumentach: ustawa, statut, strategia rozwoju, plany działalności itp.</a:t>
            </a:r>
          </a:p>
          <a:p>
            <a:r>
              <a:rPr lang="pl-PL" dirty="0" smtClean="0"/>
              <a:t>Definiowanie celów może być dokonywane z wykorzystaniem metody SMART:</a:t>
            </a:r>
          </a:p>
          <a:p>
            <a:pPr lvl="1">
              <a:buNone/>
            </a:pPr>
            <a:r>
              <a:rPr lang="pl-PL" dirty="0" smtClean="0"/>
              <a:t>S - konkretne/specyficzne  (</a:t>
            </a:r>
            <a:r>
              <a:rPr lang="pl-PL" dirty="0" err="1" smtClean="0"/>
              <a:t>specific</a:t>
            </a:r>
            <a:r>
              <a:rPr lang="pl-PL" dirty="0" smtClean="0"/>
              <a:t>), </a:t>
            </a:r>
          </a:p>
          <a:p>
            <a:pPr lvl="1">
              <a:buNone/>
            </a:pPr>
            <a:r>
              <a:rPr lang="pl-PL" dirty="0" smtClean="0"/>
              <a:t>M – mierzalne (</a:t>
            </a:r>
            <a:r>
              <a:rPr lang="pl-PL" dirty="0" err="1" smtClean="0"/>
              <a:t>measurable</a:t>
            </a:r>
            <a:r>
              <a:rPr lang="pl-PL" dirty="0" smtClean="0"/>
              <a:t>),</a:t>
            </a:r>
          </a:p>
          <a:p>
            <a:pPr lvl="1">
              <a:buNone/>
            </a:pPr>
            <a:r>
              <a:rPr lang="pl-PL" dirty="0" smtClean="0"/>
              <a:t>A – osiągalne/realne (</a:t>
            </a:r>
            <a:r>
              <a:rPr lang="pl-PL" dirty="0" err="1" smtClean="0"/>
              <a:t>achievable</a:t>
            </a:r>
            <a:r>
              <a:rPr lang="pl-PL" dirty="0" smtClean="0"/>
              <a:t>),</a:t>
            </a:r>
          </a:p>
          <a:p>
            <a:pPr lvl="1">
              <a:buNone/>
            </a:pPr>
            <a:r>
              <a:rPr lang="pl-PL" dirty="0" smtClean="0"/>
              <a:t>R – istotne (</a:t>
            </a:r>
            <a:r>
              <a:rPr lang="pl-PL" dirty="0" err="1" smtClean="0"/>
              <a:t>relevant</a:t>
            </a:r>
            <a:r>
              <a:rPr lang="pl-PL" dirty="0" smtClean="0"/>
              <a:t>)</a:t>
            </a:r>
          </a:p>
          <a:p>
            <a:pPr lvl="1">
              <a:buNone/>
            </a:pPr>
            <a:r>
              <a:rPr lang="pl-PL" dirty="0" smtClean="0"/>
              <a:t>T – określone w czasie (</a:t>
            </a:r>
            <a:r>
              <a:rPr lang="pl-PL" dirty="0" err="1" smtClean="0"/>
              <a:t>timly</a:t>
            </a:r>
            <a:r>
              <a:rPr lang="pl-PL" dirty="0" smtClean="0"/>
              <a:t> </a:t>
            </a:r>
            <a:r>
              <a:rPr lang="pl-PL" dirty="0" err="1" smtClean="0"/>
              <a:t>defined</a:t>
            </a:r>
            <a:r>
              <a:rPr lang="pl-PL" dirty="0" smtClean="0"/>
              <a:t>)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CE565-1F69-481B-8F86-7337633F4B69}" type="slidenum">
              <a:rPr lang="pl-PL" smtClean="0"/>
              <a:pPr/>
              <a:t>11</a:t>
            </a:fld>
            <a:endParaRPr lang="pl-P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Metody ustalania celów i zadań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6821" y="2564904"/>
            <a:ext cx="8229600" cy="3005688"/>
          </a:xfrm>
        </p:spPr>
        <p:txBody>
          <a:bodyPr/>
          <a:lstStyle/>
          <a:p>
            <a:r>
              <a:rPr lang="pl-PL" b="1" dirty="0" smtClean="0"/>
              <a:t>Metoda hierarchiczna </a:t>
            </a:r>
            <a:r>
              <a:rPr lang="pl-PL" dirty="0" smtClean="0"/>
              <a:t>– w oparciu o regulamin organizacyjny</a:t>
            </a:r>
          </a:p>
          <a:p>
            <a:r>
              <a:rPr lang="pl-PL" b="1" dirty="0" smtClean="0"/>
              <a:t>Metoda celów biznesowych </a:t>
            </a:r>
            <a:r>
              <a:rPr lang="pl-PL" dirty="0" smtClean="0"/>
              <a:t>– np. w oparciu o art. 11 ustawy z dnia 20 lipca 2018 r. Prawo o szkolnictwie wyższym i nauce (podstawowe zadania uczelni)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CE565-1F69-481B-8F86-7337633F4B69}" type="slidenum">
              <a:rPr lang="pl-PL" smtClean="0"/>
              <a:pPr/>
              <a:t>12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2432094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80696"/>
          </a:xfrm>
        </p:spPr>
        <p:txBody>
          <a:bodyPr>
            <a:normAutofit fontScale="90000"/>
          </a:bodyPr>
          <a:lstStyle/>
          <a:p>
            <a:r>
              <a:rPr lang="pl-PL" dirty="0" smtClean="0"/>
              <a:t>Definicje: 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767808"/>
          </a:xfrm>
        </p:spPr>
        <p:txBody>
          <a:bodyPr>
            <a:normAutofit/>
          </a:bodyPr>
          <a:lstStyle/>
          <a:p>
            <a:r>
              <a:rPr lang="pl-PL" sz="2800" b="1" dirty="0" smtClean="0"/>
              <a:t>Ryzyko</a:t>
            </a:r>
            <a:r>
              <a:rPr lang="pl-PL" sz="2800" dirty="0" smtClean="0"/>
              <a:t> – </a:t>
            </a:r>
            <a:r>
              <a:rPr lang="pl-PL" sz="2800" u="sng" dirty="0" smtClean="0"/>
              <a:t>możliwość</a:t>
            </a:r>
            <a:r>
              <a:rPr lang="pl-PL" sz="2800" dirty="0" smtClean="0"/>
              <a:t> zaistnienia zdarzenia, które będzie miało wpływ na realizację założonych celów.  Może mieć charakter negatywnego zagrożenia lub pozytywnej możliwości. Ryzyko jest mierzone wpływem (siłą oddziaływania / skutkiem) oraz prawdopodobieństwem jego wystąpienia. (Słabość KZ to nie ryzyko)</a:t>
            </a:r>
          </a:p>
          <a:p>
            <a:r>
              <a:rPr lang="pl-PL" sz="2800" b="1" dirty="0" smtClean="0"/>
              <a:t>Przyczyna / czynnik ryzyka </a:t>
            </a:r>
            <a:r>
              <a:rPr lang="pl-PL" sz="2800" dirty="0" smtClean="0"/>
              <a:t>– zdarzenie, działanie, zaniechanie, które może spowodować wystąpienie ryzyka. (np. słabości KZ)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CE565-1F69-481B-8F86-7337633F4B69}" type="slidenum">
              <a:rPr lang="pl-PL" smtClean="0"/>
              <a:pPr/>
              <a:t>13</a:t>
            </a:fld>
            <a:endParaRPr lang="pl-P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940470"/>
            <a:ext cx="8229600" cy="541588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pl-PL" sz="3600" u="sng" dirty="0" smtClean="0"/>
              <a:t>Wewnętrzne akty prawne ZUT:</a:t>
            </a:r>
          </a:p>
          <a:p>
            <a:pPr>
              <a:buNone/>
            </a:pPr>
            <a:endParaRPr lang="pl-PL" sz="3600" u="sng" dirty="0" smtClean="0"/>
          </a:p>
          <a:p>
            <a:r>
              <a:rPr lang="pl-PL" dirty="0" smtClean="0"/>
              <a:t>Zarządzenie nr 58 Rektora ZUT w Szczecinie z dnia 5 lipca 2010 r. w sprawie wprowadzenia „Polityki zarządzania ryzykiem w ZUT w Szczecinie”</a:t>
            </a:r>
          </a:p>
          <a:p>
            <a:r>
              <a:rPr lang="pl-PL" dirty="0" smtClean="0"/>
              <a:t>Zarządzenie nr 59 Rektora ZUT w Szczecinie z dnia 5 lipca 2010 r. w sprawie wprowadzenia „Procedury zarządzania ryzykiem w ZUT w Szczecinie” (ze zmianą)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CE565-1F69-481B-8F86-7337633F4B69}" type="slidenum">
              <a:rPr lang="pl-PL" smtClean="0"/>
              <a:pPr/>
              <a:t>14</a:t>
            </a:fld>
            <a:endParaRPr lang="pl-P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80696"/>
          </a:xfrm>
        </p:spPr>
        <p:txBody>
          <a:bodyPr>
            <a:normAutofit fontScale="90000"/>
          </a:bodyPr>
          <a:lstStyle/>
          <a:p>
            <a:r>
              <a:rPr lang="pl-PL" dirty="0" smtClean="0"/>
              <a:t>Identyfikacja i opis ryzyka: 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4263752"/>
          </a:xfrm>
        </p:spPr>
        <p:txBody>
          <a:bodyPr>
            <a:normAutofit/>
          </a:bodyPr>
          <a:lstStyle/>
          <a:p>
            <a:r>
              <a:rPr lang="pl-PL" sz="2800" dirty="0" smtClean="0"/>
              <a:t>Identyfikacji ryzyka dokonują: Komitet ds. ryzyka </a:t>
            </a:r>
            <a:br>
              <a:rPr lang="pl-PL" sz="2800" dirty="0" smtClean="0"/>
            </a:br>
            <a:r>
              <a:rPr lang="pl-PL" sz="2800" dirty="0" smtClean="0"/>
              <a:t>i wskazani pracownicy jednostki, którzy dokonują samooceny ryzyka (</a:t>
            </a:r>
            <a:r>
              <a:rPr lang="pl-PL" sz="2800" i="1" dirty="0" smtClean="0"/>
              <a:t>Profile ryzyka</a:t>
            </a:r>
            <a:r>
              <a:rPr lang="pl-PL" sz="2800" dirty="0" smtClean="0"/>
              <a:t>),</a:t>
            </a:r>
          </a:p>
          <a:p>
            <a:r>
              <a:rPr lang="pl-PL" sz="2800" dirty="0" smtClean="0"/>
              <a:t>W</a:t>
            </a:r>
            <a:r>
              <a:rPr lang="pl-PL" sz="2800" i="1" dirty="0" smtClean="0"/>
              <a:t> Profilu ryzyka </a:t>
            </a:r>
            <a:r>
              <a:rPr lang="pl-PL" sz="2800" dirty="0" smtClean="0"/>
              <a:t>umieszcza się m.in. następujące informacje: cel/zadanie, ryzyko, przyczyny, skutki, stosowane mechanizmy kontrolne, propozycje usprawnień.</a:t>
            </a:r>
            <a:endParaRPr lang="pl-PL" sz="2800" i="1" dirty="0" smtClean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CE565-1F69-481B-8F86-7337633F4B69}" type="slidenum">
              <a:rPr lang="pl-PL" smtClean="0"/>
              <a:pPr/>
              <a:t>15</a:t>
            </a:fld>
            <a:endParaRPr lang="pl-P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80696"/>
          </a:xfrm>
        </p:spPr>
        <p:txBody>
          <a:bodyPr>
            <a:normAutofit fontScale="90000"/>
          </a:bodyPr>
          <a:lstStyle/>
          <a:p>
            <a:r>
              <a:rPr lang="pl-PL" dirty="0" smtClean="0"/>
              <a:t>Metody identyfikacji ryzyka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556792"/>
            <a:ext cx="8147248" cy="4896544"/>
          </a:xfrm>
        </p:spPr>
        <p:txBody>
          <a:bodyPr>
            <a:noAutofit/>
          </a:bodyPr>
          <a:lstStyle/>
          <a:p>
            <a:r>
              <a:rPr lang="pl-PL" b="1" dirty="0" smtClean="0"/>
              <a:t>analiza środowiskowa</a:t>
            </a:r>
            <a:r>
              <a:rPr lang="pl-PL" dirty="0" smtClean="0"/>
              <a:t>: środowisko fizyczne (lokalizacja, obszar, dostęp), środowisko ekonomiczne (finanse, gospodarka, stopy procentowe), regulacje rządowe (prawo, polityka), konkurencja, klienci, dostawy/wykonawcy, technologia,</a:t>
            </a:r>
          </a:p>
          <a:p>
            <a:pPr marL="269875" lvl="2" indent="-269875"/>
            <a:r>
              <a:rPr lang="pl-PL" sz="2600" b="1" dirty="0" smtClean="0"/>
              <a:t>analiza zagrożeń</a:t>
            </a:r>
            <a:r>
              <a:rPr lang="pl-PL" sz="2600" dirty="0" smtClean="0"/>
              <a:t>, metoda umożliwiająca identyfikację ryzyk na jakie narażone są zasoby Uczelni, takie jak: środki trwałe, aktywa finansowe, zasoby ludzkie, wartości niematerialne i prawne.</a:t>
            </a:r>
          </a:p>
          <a:p>
            <a:r>
              <a:rPr lang="pl-PL" b="1" dirty="0" smtClean="0"/>
              <a:t>scenariusze zagrożeń</a:t>
            </a:r>
            <a:r>
              <a:rPr lang="pl-PL" dirty="0" smtClean="0"/>
              <a:t>, metoda identyfikacji ryzyka oszustwa i/lub zagrożenia, katastrofy, nieszczęścia (błędy, omyłki, opóźnienia, oszustwa).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CE565-1F69-481B-8F86-7337633F4B69}" type="slidenum">
              <a:rPr lang="pl-PL" smtClean="0"/>
              <a:pPr/>
              <a:t>16</a:t>
            </a:fld>
            <a:endParaRPr lang="pl-P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08688"/>
          </a:xfrm>
        </p:spPr>
        <p:txBody>
          <a:bodyPr>
            <a:normAutofit fontScale="90000"/>
          </a:bodyPr>
          <a:lstStyle/>
          <a:p>
            <a:r>
              <a:rPr lang="pl-PL" dirty="0" smtClean="0"/>
              <a:t>Analiza (ocena) ryzyka 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608512"/>
          </a:xfrm>
        </p:spPr>
        <p:txBody>
          <a:bodyPr>
            <a:normAutofit fontScale="92500" lnSpcReduction="10000"/>
          </a:bodyPr>
          <a:lstStyle/>
          <a:p>
            <a:r>
              <a:rPr lang="pl-PL" sz="2800" dirty="0" smtClean="0"/>
              <a:t>Metoda: w Uczelni stosuje się </a:t>
            </a:r>
            <a:r>
              <a:rPr lang="pl-PL" sz="2800" b="1" dirty="0" smtClean="0"/>
              <a:t>punktową ocenę ryzyka</a:t>
            </a:r>
            <a:r>
              <a:rPr lang="pl-PL" sz="2800" dirty="0" smtClean="0"/>
              <a:t>, zalecaną przez Ministerstwo Finansów.</a:t>
            </a:r>
          </a:p>
          <a:p>
            <a:r>
              <a:rPr lang="pl-PL" sz="2800" dirty="0" smtClean="0"/>
              <a:t>Podczas oceny ryzyka, uwzględniania się prawdopodobieństwo jego wystąpienia (skala  od 1 do 5 punktów; prawdopodobieństwo rzadkie, mało prawdopodobne,  średnie, prawdopodobne i prawie pewne), jak i jego oddziaływanie / skutek (skala od 1 do 5 punktów; skutki: katastrofalne, poważne, średnie, małe, nieznaczne).</a:t>
            </a:r>
          </a:p>
          <a:p>
            <a:r>
              <a:rPr lang="pl-PL" sz="2800" dirty="0" smtClean="0"/>
              <a:t>Ocenę ryzyka umieszcza się w </a:t>
            </a:r>
            <a:r>
              <a:rPr lang="pl-PL" sz="2800" i="1" dirty="0" smtClean="0"/>
              <a:t>Profilach ryzyka </a:t>
            </a:r>
            <a:br>
              <a:rPr lang="pl-PL" sz="2800" i="1" dirty="0" smtClean="0"/>
            </a:br>
            <a:r>
              <a:rPr lang="pl-PL" sz="2800" dirty="0" smtClean="0"/>
              <a:t>oraz w </a:t>
            </a:r>
            <a:r>
              <a:rPr lang="pl-PL" sz="2800" b="1" dirty="0" smtClean="0"/>
              <a:t>matrycy punktowej oceny ryzyka</a:t>
            </a:r>
            <a:r>
              <a:rPr lang="pl-PL" sz="2800" dirty="0" smtClean="0"/>
              <a:t>.</a:t>
            </a:r>
            <a:r>
              <a:rPr lang="pl-PL" dirty="0" smtClean="0"/>
              <a:t> 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CE565-1F69-481B-8F86-7337633F4B69}" type="slidenum">
              <a:rPr lang="pl-PL" smtClean="0"/>
              <a:pPr/>
              <a:t>17</a:t>
            </a:fld>
            <a:endParaRPr lang="pl-P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80696"/>
          </a:xfrm>
        </p:spPr>
        <p:txBody>
          <a:bodyPr>
            <a:normAutofit fontScale="90000"/>
          </a:bodyPr>
          <a:lstStyle/>
          <a:p>
            <a:r>
              <a:rPr lang="pl-PL" dirty="0" smtClean="0"/>
              <a:t>Analiza (ocena) ryzyka c.d.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407768"/>
          </a:xfrm>
        </p:spPr>
        <p:txBody>
          <a:bodyPr>
            <a:normAutofit/>
          </a:bodyPr>
          <a:lstStyle/>
          <a:p>
            <a:r>
              <a:rPr lang="pl-PL" sz="2800" dirty="0" smtClean="0"/>
              <a:t>Ocenę ryzyka przeprowadza Komitet ds. ryzyka.</a:t>
            </a:r>
          </a:p>
          <a:p>
            <a:r>
              <a:rPr lang="pl-PL" sz="2800" dirty="0" smtClean="0"/>
              <a:t>Właścicielem ryzyka jest rektor  albo kierownik wyższego szczebla (prorektor, dziekan, kierownik jednostki pozawydziałowej, kanclerz, kwestor).</a:t>
            </a:r>
          </a:p>
          <a:p>
            <a:r>
              <a:rPr lang="pl-PL" sz="2800" dirty="0" smtClean="0"/>
              <a:t>Na podstawie wyników przeprowadzonej identyfikacji i oceny ryzyka sporządza się rejestr ryzyka.</a:t>
            </a:r>
            <a:endParaRPr lang="pl-PL" sz="2800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CE565-1F69-481B-8F86-7337633F4B69}" type="slidenum">
              <a:rPr lang="pl-PL" smtClean="0"/>
              <a:pPr/>
              <a:t>18</a:t>
            </a:fld>
            <a:endParaRPr lang="pl-P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08688"/>
          </a:xfrm>
        </p:spPr>
        <p:txBody>
          <a:bodyPr>
            <a:normAutofit fontScale="90000"/>
          </a:bodyPr>
          <a:lstStyle/>
          <a:p>
            <a:r>
              <a:rPr lang="pl-PL" dirty="0" smtClean="0"/>
              <a:t>Reakcja na ryzyko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426375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l-PL" sz="2800" dirty="0" smtClean="0"/>
              <a:t>Decyzje w sprawie odpowiedzi na ryzyko podejmują, w zależności od rodzaju ryzyka i zakresu udzielonych upoważnień i pełnomocnictw:</a:t>
            </a:r>
          </a:p>
          <a:p>
            <a:pPr marL="360363" lvl="3" indent="-360363"/>
            <a:r>
              <a:rPr lang="pl-PL" sz="2800" dirty="0" smtClean="0"/>
              <a:t>rektor - ryzyko strategiczne, </a:t>
            </a:r>
          </a:p>
          <a:p>
            <a:pPr marL="360363" lvl="3" indent="-360363"/>
            <a:r>
              <a:rPr lang="pl-PL" sz="2800" dirty="0" smtClean="0"/>
              <a:t>rektor lub kierownicy wyższego szczebla - ryzyko operacyjne.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CE565-1F69-481B-8F86-7337633F4B69}" type="slidenum">
              <a:rPr lang="pl-PL" smtClean="0"/>
              <a:pPr/>
              <a:t>19</a:t>
            </a:fld>
            <a:endParaRPr lang="pl-P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ymbol zastępczy zawartości 4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472608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pl-PL" u="sng" dirty="0" smtClean="0"/>
              <a:t>Definicja kontroli zarządczej (art.68 ustawy o finansach publicznych): </a:t>
            </a:r>
            <a:r>
              <a:rPr lang="pl-PL" dirty="0" smtClean="0"/>
              <a:t/>
            </a:r>
            <a:br>
              <a:rPr lang="pl-PL" dirty="0" smtClean="0"/>
            </a:br>
            <a:endParaRPr lang="pl-PL" dirty="0" smtClean="0"/>
          </a:p>
          <a:p>
            <a:pPr marL="0" indent="0" algn="just">
              <a:buNone/>
            </a:pPr>
            <a:r>
              <a:rPr lang="pl-PL" b="1" dirty="0" smtClean="0"/>
              <a:t>Kontrolę zarządczą w jednostkach sektora finansów publicznych stanowi ogół działań podejmowanych </a:t>
            </a:r>
            <a:br>
              <a:rPr lang="pl-PL" b="1" dirty="0" smtClean="0"/>
            </a:br>
            <a:r>
              <a:rPr lang="pl-PL" b="1" dirty="0" smtClean="0"/>
              <a:t>dla zapewnienia realizacji celów i zadań w sposób zgodny </a:t>
            </a:r>
            <a:br>
              <a:rPr lang="pl-PL" b="1" dirty="0" smtClean="0"/>
            </a:br>
            <a:r>
              <a:rPr lang="pl-PL" b="1" dirty="0" smtClean="0"/>
              <a:t>z prawem, efektywny, oszczędny i terminowy.</a:t>
            </a:r>
          </a:p>
          <a:p>
            <a:pPr marL="514350" indent="-514350">
              <a:buNone/>
            </a:pPr>
            <a:endParaRPr lang="pl-PL" dirty="0" smtClean="0"/>
          </a:p>
          <a:p>
            <a:pPr>
              <a:buNone/>
            </a:pPr>
            <a:r>
              <a:rPr lang="pl-PL" u="sng" dirty="0" smtClean="0"/>
              <a:t>Celem kontroli zarządczej jest zapewnienie w szczególności</a:t>
            </a:r>
            <a:r>
              <a:rPr lang="pl-PL" dirty="0" smtClean="0"/>
              <a:t>:</a:t>
            </a:r>
          </a:p>
          <a:p>
            <a:pPr marL="360363" indent="-360363" algn="just">
              <a:buNone/>
            </a:pPr>
            <a:r>
              <a:rPr lang="pl-PL" dirty="0" smtClean="0"/>
              <a:t>1) zgodności działalności z przepisami prawa oraz procedurami wewnętrznymi;</a:t>
            </a:r>
          </a:p>
          <a:p>
            <a:pPr marL="360363" indent="-360363" algn="just">
              <a:buNone/>
            </a:pPr>
            <a:r>
              <a:rPr lang="pl-PL" dirty="0" smtClean="0"/>
              <a:t>2) skuteczności i efektywności działania;</a:t>
            </a:r>
          </a:p>
          <a:p>
            <a:pPr marL="360363" indent="-360363" algn="just">
              <a:buNone/>
            </a:pPr>
            <a:r>
              <a:rPr lang="pl-PL" dirty="0" smtClean="0"/>
              <a:t>3) wiarygodności sprawozdań;</a:t>
            </a:r>
          </a:p>
          <a:p>
            <a:pPr marL="360363" indent="-360363" algn="just">
              <a:buNone/>
            </a:pPr>
            <a:r>
              <a:rPr lang="pl-PL" dirty="0" smtClean="0"/>
              <a:t>4) ochrony zasobów;</a:t>
            </a:r>
          </a:p>
          <a:p>
            <a:pPr marL="360363" indent="-360363" algn="just">
              <a:buNone/>
            </a:pPr>
            <a:r>
              <a:rPr lang="pl-PL" dirty="0" smtClean="0"/>
              <a:t>5) przestrzegania i promowania zasad etycznego postępowania;</a:t>
            </a:r>
          </a:p>
          <a:p>
            <a:pPr marL="360363" indent="-360363" algn="just">
              <a:buNone/>
            </a:pPr>
            <a:r>
              <a:rPr lang="pl-PL" dirty="0" smtClean="0"/>
              <a:t>6) efektywności i skuteczności przepływu informacji;</a:t>
            </a:r>
          </a:p>
          <a:p>
            <a:pPr marL="360363" indent="-360363" algn="just">
              <a:buNone/>
            </a:pPr>
            <a:r>
              <a:rPr lang="pl-PL" dirty="0" smtClean="0"/>
              <a:t>7) </a:t>
            </a:r>
            <a:r>
              <a:rPr lang="pl-PL" b="1" dirty="0" smtClean="0"/>
              <a:t>zarządzania ryzykiem</a:t>
            </a:r>
            <a:r>
              <a:rPr lang="pl-PL" dirty="0" smtClean="0"/>
              <a:t>.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CE565-1F69-481B-8F86-7337633F4B69}" type="slidenum">
              <a:rPr lang="pl-PL" smtClean="0"/>
              <a:pPr/>
              <a:t>2</a:t>
            </a:fld>
            <a:endParaRPr lang="pl-PL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08688"/>
          </a:xfrm>
        </p:spPr>
        <p:txBody>
          <a:bodyPr>
            <a:normAutofit fontScale="90000"/>
          </a:bodyPr>
          <a:lstStyle/>
          <a:p>
            <a:r>
              <a:rPr lang="pl-PL" dirty="0" smtClean="0"/>
              <a:t>Reakcja na ryzyko – sposoby: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839816"/>
          </a:xfrm>
        </p:spPr>
        <p:txBody>
          <a:bodyPr>
            <a:noAutofit/>
          </a:bodyPr>
          <a:lstStyle/>
          <a:p>
            <a:pPr marL="360363" lvl="3" indent="-360363"/>
            <a:r>
              <a:rPr lang="pl-PL" sz="2600" dirty="0" smtClean="0"/>
              <a:t>zakończenie działalności obarczonej zbyt dużym ryzykiem,</a:t>
            </a:r>
          </a:p>
          <a:p>
            <a:pPr marL="360363" lvl="3" indent="-360363"/>
            <a:r>
              <a:rPr lang="pl-PL" sz="2600" dirty="0" smtClean="0"/>
              <a:t>przeniesienie / transfer ryzyka (np. ubezpieczenie, przekazanie zadań firmie zewnętrznej),</a:t>
            </a:r>
          </a:p>
          <a:p>
            <a:pPr marL="360363" lvl="3" indent="-360363"/>
            <a:r>
              <a:rPr lang="pl-PL" sz="2600" dirty="0" smtClean="0"/>
              <a:t>zmniejszenie / redukcja ryzyka do akceptowalnego poziomu (np. poprzez ustalenie procedur postępowania i mechanizmów kontroli),</a:t>
            </a:r>
          </a:p>
          <a:p>
            <a:pPr marL="360363" lvl="3" indent="-360363"/>
            <a:r>
              <a:rPr lang="pl-PL" sz="2600" dirty="0" smtClean="0"/>
              <a:t>tolerowanie ryzyka i ewentualne opracowanie planów awaryjnych na przypadki urzeczywistnienia się ryzyka,</a:t>
            </a:r>
          </a:p>
          <a:p>
            <a:pPr marL="360363" indent="-360363"/>
            <a:r>
              <a:rPr lang="pl-PL" dirty="0" smtClean="0"/>
              <a:t>monitorowanie ryzyka.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CE565-1F69-481B-8F86-7337633F4B69}" type="slidenum">
              <a:rPr lang="pl-PL" smtClean="0"/>
              <a:pPr/>
              <a:t>20</a:t>
            </a:fld>
            <a:endParaRPr lang="pl-P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80696"/>
          </a:xfrm>
        </p:spPr>
        <p:txBody>
          <a:bodyPr>
            <a:normAutofit fontScale="90000"/>
          </a:bodyPr>
          <a:lstStyle/>
          <a:p>
            <a:r>
              <a:rPr lang="pl-PL" dirty="0" smtClean="0"/>
              <a:t>Monitorowanie ryzyka 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76780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pl-PL" dirty="0" smtClean="0"/>
              <a:t>Monitorowanie ryzyka ma na celu ustalenie czy ryzyko nadal występuje, czy pojawiło się nowe ryzyko, czy prawdopodobieństwo i oddziaływanie ryzyka zmieniło się oraz czy mechanizmy kontroli są skuteczne.</a:t>
            </a:r>
          </a:p>
          <a:p>
            <a:pPr marL="0" indent="0">
              <a:buNone/>
            </a:pPr>
            <a:r>
              <a:rPr lang="pl-PL" dirty="0" smtClean="0"/>
              <a:t>Monitorowaniu podlega działalność jednostki i zmiany zachodzące w środowisku zewnętrznym .</a:t>
            </a:r>
          </a:p>
          <a:p>
            <a:pPr marL="0" indent="0">
              <a:buNone/>
            </a:pPr>
            <a:r>
              <a:rPr lang="pl-PL" b="1" dirty="0" smtClean="0"/>
              <a:t>Proces monitorowania ryzyka i zarządzania ryzykiem powinien ocenić czy pracownicy rozumieją i stosują obowiązujące procedury, czy stosowane są odpowiednie mechanizmy kontrolne </a:t>
            </a:r>
            <a:br>
              <a:rPr lang="pl-PL" b="1" dirty="0" smtClean="0"/>
            </a:br>
            <a:r>
              <a:rPr lang="pl-PL" b="1" dirty="0" smtClean="0"/>
              <a:t>i czy należy podjąć działania zmierzające </a:t>
            </a:r>
            <a:br>
              <a:rPr lang="pl-PL" b="1" dirty="0" smtClean="0"/>
            </a:br>
            <a:r>
              <a:rPr lang="pl-PL" b="1" dirty="0" smtClean="0"/>
              <a:t>do korekty systemu kontroli zarządczej.</a:t>
            </a:r>
            <a:endParaRPr lang="pl-PL" b="1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CE565-1F69-481B-8F86-7337633F4B69}" type="slidenum">
              <a:rPr lang="pl-PL" smtClean="0"/>
              <a:pPr/>
              <a:t>21</a:t>
            </a:fld>
            <a:endParaRPr lang="pl-P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type="subTitle" idx="1"/>
          </p:nvPr>
        </p:nvSpPr>
        <p:spPr>
          <a:xfrm>
            <a:off x="533400" y="1484784"/>
            <a:ext cx="7854696" cy="4680520"/>
          </a:xfrm>
        </p:spPr>
        <p:txBody>
          <a:bodyPr/>
          <a:lstStyle/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r>
              <a:rPr lang="pl-PL" sz="6000" dirty="0" smtClean="0"/>
              <a:t>Dziękuję za uwagę </a:t>
            </a:r>
            <a:r>
              <a:rPr lang="pl-PL" sz="6000" dirty="0" smtClean="0">
                <a:sym typeface="Wingdings" pitchFamily="2" charset="2"/>
              </a:rPr>
              <a:t> </a:t>
            </a:r>
          </a:p>
          <a:p>
            <a:pPr algn="ctr">
              <a:buNone/>
            </a:pPr>
            <a:endParaRPr lang="pl-PL" sz="2800" dirty="0" smtClean="0">
              <a:sym typeface="Wingdings" pitchFamily="2" charset="2"/>
            </a:endParaRPr>
          </a:p>
          <a:p>
            <a:pPr algn="ctr">
              <a:buNone/>
            </a:pPr>
            <a:endParaRPr lang="pl-PL" sz="2800" dirty="0" smtClean="0">
              <a:sym typeface="Wingdings" pitchFamily="2" charset="2"/>
            </a:endParaRPr>
          </a:p>
          <a:p>
            <a:pPr algn="ctr">
              <a:buNone/>
            </a:pPr>
            <a:endParaRPr lang="pl-PL" sz="2800" dirty="0" smtClean="0">
              <a:sym typeface="Wingdings" pitchFamily="2" charset="2"/>
            </a:endParaRPr>
          </a:p>
          <a:p>
            <a:pPr>
              <a:buNone/>
            </a:pPr>
            <a:r>
              <a:rPr lang="pl-PL" sz="2800" dirty="0" smtClean="0">
                <a:sym typeface="Wingdings" pitchFamily="2" charset="2"/>
              </a:rPr>
              <a:t>Irena  </a:t>
            </a:r>
            <a:r>
              <a:rPr lang="pl-PL" sz="2800" dirty="0" err="1" smtClean="0">
                <a:sym typeface="Wingdings" pitchFamily="2" charset="2"/>
              </a:rPr>
              <a:t>Sypek</a:t>
            </a:r>
            <a:endParaRPr lang="pl-PL" sz="2800" dirty="0" smtClean="0">
              <a:sym typeface="Wingdings" pitchFamily="2" charset="2"/>
            </a:endParaRPr>
          </a:p>
          <a:p>
            <a:pPr>
              <a:buNone/>
            </a:pPr>
            <a:r>
              <a:rPr lang="pl-PL" sz="2800" dirty="0" smtClean="0">
                <a:sym typeface="Wingdings" pitchFamily="2" charset="2"/>
              </a:rPr>
              <a:t>audytor   wewnętrzny 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CE565-1F69-481B-8F86-7337633F4B69}" type="slidenum">
              <a:rPr lang="pl-PL" smtClean="0"/>
              <a:pPr/>
              <a:t>22</a:t>
            </a:fld>
            <a:endParaRPr lang="pl-P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631904"/>
          </a:xfrm>
        </p:spPr>
        <p:txBody>
          <a:bodyPr>
            <a:noAutofit/>
          </a:bodyPr>
          <a:lstStyle/>
          <a:p>
            <a:pPr marL="269875" indent="-269875">
              <a:buNone/>
            </a:pPr>
            <a:r>
              <a:rPr lang="pl-PL" sz="2800" b="1" u="sng" dirty="0" smtClean="0"/>
              <a:t>art. 69 i 70 ustawy o finansach publicznych</a:t>
            </a:r>
          </a:p>
          <a:p>
            <a:pPr marL="269875" indent="-269875"/>
            <a:r>
              <a:rPr lang="pl-PL" sz="2800" dirty="0" smtClean="0"/>
              <a:t>Zapewnienie funkcjonowania adekwatnej, skutecznej i efektywnej kontroli zarządczej należy do obowiązków </a:t>
            </a:r>
            <a:r>
              <a:rPr lang="pl-PL" sz="2800" u="sng" dirty="0" smtClean="0"/>
              <a:t>kierownika jednostki</a:t>
            </a:r>
            <a:r>
              <a:rPr lang="pl-PL" sz="2800" dirty="0" smtClean="0"/>
              <a:t>.</a:t>
            </a:r>
          </a:p>
          <a:p>
            <a:r>
              <a:rPr lang="pl-PL" sz="2800" dirty="0" smtClean="0"/>
              <a:t>Minister kierujący działem może zobowiązać kierownika jednostki w dziale do składania oświadczenia o stanie kontroli zarządczej </a:t>
            </a:r>
            <a:br>
              <a:rPr lang="pl-PL" sz="2800" dirty="0" smtClean="0"/>
            </a:br>
            <a:r>
              <a:rPr lang="pl-PL" sz="2800" dirty="0" smtClean="0"/>
              <a:t>za poprzedni rok w zakresie kierowanej przez niego jednostki.</a:t>
            </a:r>
          </a:p>
          <a:p>
            <a:r>
              <a:rPr lang="pl-PL" sz="2800" dirty="0" smtClean="0"/>
              <a:t>Oświadczenie o stanie kontroli zarządczej podlega publikacji w Biuletynie Informacji Publicznej. 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CE565-1F69-481B-8F86-7337633F4B69}" type="slidenum">
              <a:rPr lang="pl-PL" smtClean="0"/>
              <a:pPr/>
              <a:t>3</a:t>
            </a:fld>
            <a:endParaRPr lang="pl-P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63190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dirty="0" smtClean="0"/>
              <a:t/>
            </a:r>
            <a:br>
              <a:rPr lang="pl-PL" dirty="0" smtClean="0"/>
            </a:br>
            <a:r>
              <a:rPr lang="pl-PL" sz="2800" dirty="0" smtClean="0"/>
              <a:t>Komunikat Ministra Finansów nr 23 z dnia  </a:t>
            </a:r>
            <a:br>
              <a:rPr lang="pl-PL" sz="2800" dirty="0" smtClean="0"/>
            </a:br>
            <a:r>
              <a:rPr lang="pl-PL" sz="2800" dirty="0" smtClean="0"/>
              <a:t>16 grudnia 2009 r. </a:t>
            </a:r>
            <a:r>
              <a:rPr lang="pl-PL" sz="2800" i="1" dirty="0" smtClean="0"/>
              <a:t>w sprawie standardów kontroli zarządczej dla sektora finansów publicznych.</a:t>
            </a:r>
          </a:p>
          <a:p>
            <a:pPr>
              <a:buNone/>
            </a:pPr>
            <a:endParaRPr lang="pl-PL" sz="2800" dirty="0" smtClean="0"/>
          </a:p>
          <a:p>
            <a:pPr>
              <a:buNone/>
            </a:pPr>
            <a:r>
              <a:rPr lang="pl-PL" sz="2800" u="sng" dirty="0" smtClean="0"/>
              <a:t>Elementy kontroli zarządczej</a:t>
            </a:r>
            <a:r>
              <a:rPr lang="pl-PL" sz="2800" dirty="0" smtClean="0"/>
              <a:t>:</a:t>
            </a:r>
          </a:p>
          <a:p>
            <a:pPr>
              <a:buNone/>
            </a:pPr>
            <a:r>
              <a:rPr lang="pl-PL" sz="2800" dirty="0" smtClean="0"/>
              <a:t>1) środowisko wewnętrzne,</a:t>
            </a:r>
          </a:p>
          <a:p>
            <a:pPr>
              <a:buNone/>
            </a:pPr>
            <a:r>
              <a:rPr lang="pl-PL" sz="2800" dirty="0" smtClean="0"/>
              <a:t>2) </a:t>
            </a:r>
            <a:r>
              <a:rPr lang="pl-PL" sz="2800" b="1" dirty="0" smtClean="0"/>
              <a:t>cele i zarządzanie ryzykiem</a:t>
            </a:r>
            <a:r>
              <a:rPr lang="pl-PL" sz="2800" dirty="0" smtClean="0"/>
              <a:t>,</a:t>
            </a:r>
          </a:p>
          <a:p>
            <a:pPr>
              <a:buNone/>
            </a:pPr>
            <a:r>
              <a:rPr lang="pl-PL" sz="2800" dirty="0" smtClean="0"/>
              <a:t>3) mechanizmy kontroli,</a:t>
            </a:r>
          </a:p>
          <a:p>
            <a:pPr>
              <a:buNone/>
            </a:pPr>
            <a:r>
              <a:rPr lang="pl-PL" sz="2800" dirty="0" smtClean="0"/>
              <a:t>4) informacja i komunikacja,</a:t>
            </a:r>
          </a:p>
          <a:p>
            <a:pPr>
              <a:buNone/>
            </a:pPr>
            <a:r>
              <a:rPr lang="pl-PL" sz="2800" dirty="0" smtClean="0"/>
              <a:t>5) monitorowanie i ocena.</a:t>
            </a:r>
            <a:endParaRPr lang="pl-PL" sz="2800" i="1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CE565-1F69-481B-8F86-7337633F4B69}" type="slidenum">
              <a:rPr lang="pl-PL" smtClean="0"/>
              <a:pPr/>
              <a:t>4</a:t>
            </a:fld>
            <a:endParaRPr lang="pl-P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4500" dirty="0" smtClean="0"/>
              <a:t>Ad. 1 Środowisko wewnętrzne </a:t>
            </a:r>
            <a:endParaRPr lang="pl-PL" sz="45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 smtClean="0"/>
              <a:t>Grupa standardów dotycząca: </a:t>
            </a:r>
          </a:p>
          <a:p>
            <a:pPr marL="0" indent="0">
              <a:buNone/>
            </a:pPr>
            <a:endParaRPr lang="pl-PL" sz="1400" dirty="0" smtClean="0"/>
          </a:p>
          <a:p>
            <a:pPr marL="269875" indent="-269875"/>
            <a:r>
              <a:rPr lang="pl-PL" dirty="0" smtClean="0"/>
              <a:t>przestrzegania wartości etycznych, </a:t>
            </a:r>
          </a:p>
          <a:p>
            <a:pPr marL="269875" indent="-269875"/>
            <a:r>
              <a:rPr lang="pl-PL" dirty="0" smtClean="0"/>
              <a:t>kompetencji zawodowych pracowników, podnoszenia kwalifikacji, </a:t>
            </a:r>
          </a:p>
          <a:p>
            <a:pPr marL="269875" indent="-269875"/>
            <a:r>
              <a:rPr lang="pl-PL" dirty="0" smtClean="0"/>
              <a:t>struktury organizacyjnej, zakresów zadań komórek, zakresów czynności pracowników, </a:t>
            </a:r>
          </a:p>
          <a:p>
            <a:pPr marL="269875" indent="-269875"/>
            <a:r>
              <a:rPr lang="pl-PL" dirty="0" smtClean="0"/>
              <a:t>delegowania uprawnień: pełnomocnictwa, upoważnienia. 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CE565-1F69-481B-8F86-7337633F4B69}" type="slidenum">
              <a:rPr lang="pl-PL" smtClean="0"/>
              <a:pPr/>
              <a:t>5</a:t>
            </a:fld>
            <a:endParaRPr lang="pl-P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Ad. 2 Cele i zarządzanie ryzykiem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 smtClean="0"/>
              <a:t/>
            </a:r>
            <a:br>
              <a:rPr lang="pl-PL" dirty="0" smtClean="0"/>
            </a:br>
            <a:r>
              <a:rPr lang="pl-PL" sz="2800" dirty="0" smtClean="0"/>
              <a:t>Grupa standardów dotycząca: </a:t>
            </a:r>
            <a:br>
              <a:rPr lang="pl-PL" sz="2800" dirty="0" smtClean="0"/>
            </a:br>
            <a:endParaRPr lang="pl-PL" sz="2800" dirty="0" smtClean="0"/>
          </a:p>
          <a:p>
            <a:pPr marL="360363" indent="-360363"/>
            <a:r>
              <a:rPr lang="pl-PL" sz="2800" dirty="0" smtClean="0"/>
              <a:t>misji jednostki,</a:t>
            </a:r>
          </a:p>
          <a:p>
            <a:pPr marL="360363" indent="-360363"/>
            <a:r>
              <a:rPr lang="pl-PL" sz="2800" dirty="0" smtClean="0"/>
              <a:t>jej celów i zadań,</a:t>
            </a:r>
          </a:p>
          <a:p>
            <a:pPr marL="360363" indent="-360363"/>
            <a:r>
              <a:rPr lang="pl-PL" sz="2800" dirty="0" smtClean="0"/>
              <a:t>identyfikacji ryzyka,</a:t>
            </a:r>
          </a:p>
          <a:p>
            <a:pPr marL="360363" indent="-360363"/>
            <a:r>
              <a:rPr lang="pl-PL" sz="2800" dirty="0" smtClean="0"/>
              <a:t>analizy ryzyka,</a:t>
            </a:r>
          </a:p>
          <a:p>
            <a:pPr marL="360363" indent="-360363"/>
            <a:r>
              <a:rPr lang="pl-PL" sz="2800" dirty="0" smtClean="0"/>
              <a:t>reakcji na ryzyko.</a:t>
            </a:r>
            <a:endParaRPr lang="pl-PL" sz="2800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CE565-1F69-481B-8F86-7337633F4B69}" type="slidenum">
              <a:rPr lang="pl-PL" smtClean="0"/>
              <a:pPr/>
              <a:t>6</a:t>
            </a:fld>
            <a:endParaRPr lang="pl-P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52704"/>
          </a:xfrm>
        </p:spPr>
        <p:txBody>
          <a:bodyPr>
            <a:normAutofit/>
          </a:bodyPr>
          <a:lstStyle/>
          <a:p>
            <a:r>
              <a:rPr lang="pl-PL" sz="4500" dirty="0" smtClean="0"/>
              <a:t>Ad.3 Mechanizmy kontroli </a:t>
            </a:r>
            <a:endParaRPr lang="pl-PL" sz="45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551784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pl-PL" dirty="0" smtClean="0"/>
              <a:t>Grupa standardów dotycząca: </a:t>
            </a:r>
          </a:p>
          <a:p>
            <a:pPr marL="360363" indent="-360363"/>
            <a:r>
              <a:rPr lang="pl-PL" dirty="0" smtClean="0"/>
              <a:t>dokumentowania kontroli zarządczej (np. procedury, zarządzenia, instrukcje, zakresy czynności),</a:t>
            </a:r>
          </a:p>
          <a:p>
            <a:pPr marL="360363" indent="-360363"/>
            <a:r>
              <a:rPr lang="pl-PL" dirty="0" smtClean="0"/>
              <a:t>nadzoru nad realizacją zadań,</a:t>
            </a:r>
          </a:p>
          <a:p>
            <a:pPr marL="360363" indent="-360363"/>
            <a:r>
              <a:rPr lang="pl-PL" dirty="0" smtClean="0"/>
              <a:t>ciągłości działalności (np. system zastępstw), </a:t>
            </a:r>
          </a:p>
          <a:p>
            <a:pPr marL="360363" indent="-360363"/>
            <a:r>
              <a:rPr lang="pl-PL" dirty="0" smtClean="0"/>
              <a:t>ochrony zasobów,</a:t>
            </a:r>
          </a:p>
          <a:p>
            <a:pPr marL="360363" indent="-360363"/>
            <a:r>
              <a:rPr lang="pl-PL" dirty="0" smtClean="0"/>
              <a:t>mechanizmów kontroli dotyczących operacji finansowych </a:t>
            </a:r>
            <a:br>
              <a:rPr lang="pl-PL" dirty="0" smtClean="0"/>
            </a:br>
            <a:r>
              <a:rPr lang="pl-PL" dirty="0" smtClean="0"/>
              <a:t>i gospodarczych (np. autoryzacja, podział obowiązków),</a:t>
            </a:r>
          </a:p>
          <a:p>
            <a:pPr marL="360363" indent="-360363"/>
            <a:r>
              <a:rPr lang="pl-PL" dirty="0" smtClean="0"/>
              <a:t>mechanizmów kontroli dotyczących systemów informatycznych.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CE565-1F69-481B-8F86-7337633F4B69}" type="slidenum">
              <a:rPr lang="pl-PL" smtClean="0"/>
              <a:pPr/>
              <a:t>7</a:t>
            </a:fld>
            <a:endParaRPr lang="pl-P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996720"/>
          </a:xfrm>
        </p:spPr>
        <p:txBody>
          <a:bodyPr>
            <a:normAutofit/>
          </a:bodyPr>
          <a:lstStyle/>
          <a:p>
            <a:r>
              <a:rPr lang="pl-PL" sz="4500" dirty="0" smtClean="0"/>
              <a:t>Ad. 4 Informacja i komunikacja</a:t>
            </a:r>
            <a:endParaRPr lang="pl-PL" sz="45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623792"/>
          </a:xfrm>
        </p:spPr>
        <p:txBody>
          <a:bodyPr/>
          <a:lstStyle/>
          <a:p>
            <a:pPr>
              <a:buNone/>
            </a:pPr>
            <a:r>
              <a:rPr lang="pl-PL" dirty="0" smtClean="0"/>
              <a:t>Grupa standardów dotycząca: </a:t>
            </a:r>
            <a:br>
              <a:rPr lang="pl-PL" dirty="0" smtClean="0"/>
            </a:br>
            <a:endParaRPr lang="pl-PL" dirty="0" smtClean="0"/>
          </a:p>
          <a:p>
            <a:r>
              <a:rPr lang="pl-PL" dirty="0" smtClean="0"/>
              <a:t>bieżącej informacji,</a:t>
            </a:r>
          </a:p>
          <a:p>
            <a:r>
              <a:rPr lang="pl-PL" dirty="0" smtClean="0"/>
              <a:t>komunikacji wewnętrznej (komunikacja pionowa </a:t>
            </a:r>
            <a:br>
              <a:rPr lang="pl-PL" dirty="0" smtClean="0"/>
            </a:br>
            <a:r>
              <a:rPr lang="pl-PL" dirty="0" smtClean="0"/>
              <a:t>i pozioma, obieg dokumentów, dostęp  do aktów prawnych, narady, strona internetowa, pismo </a:t>
            </a:r>
            <a:r>
              <a:rPr lang="pl-PL" i="1" dirty="0" smtClean="0"/>
              <a:t>Forum Uczelniane</a:t>
            </a:r>
            <a:r>
              <a:rPr lang="pl-PL" dirty="0" smtClean="0"/>
              <a:t>),</a:t>
            </a:r>
            <a:endParaRPr lang="pl-PL" dirty="0" smtClean="0"/>
          </a:p>
          <a:p>
            <a:r>
              <a:rPr lang="pl-PL" dirty="0" smtClean="0"/>
              <a:t>komunikacji zewnętrznej (sprawozdawczość, współpraca z ministerstwami, udzielanie informacji o jednostce).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CE565-1F69-481B-8F86-7337633F4B69}" type="slidenum">
              <a:rPr lang="pl-PL" smtClean="0"/>
              <a:pPr/>
              <a:t>8</a:t>
            </a:fld>
            <a:endParaRPr lang="pl-P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52704"/>
          </a:xfrm>
        </p:spPr>
        <p:txBody>
          <a:bodyPr>
            <a:normAutofit/>
          </a:bodyPr>
          <a:lstStyle/>
          <a:p>
            <a:r>
              <a:rPr lang="pl-PL" sz="4500" dirty="0" smtClean="0"/>
              <a:t>Ad. 5 Monitorowanie i ocena</a:t>
            </a:r>
            <a:endParaRPr lang="pl-PL" sz="45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62379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pl-PL" sz="2800" dirty="0" smtClean="0"/>
              <a:t>Grupa standardów dotycząca: </a:t>
            </a:r>
            <a:br>
              <a:rPr lang="pl-PL" sz="2800" dirty="0" smtClean="0"/>
            </a:br>
            <a:endParaRPr lang="pl-PL" sz="2800" dirty="0" smtClean="0"/>
          </a:p>
          <a:p>
            <a:r>
              <a:rPr lang="pl-PL" sz="2800" dirty="0" smtClean="0"/>
              <a:t>monitorowania systemu kontroli zarządczej,</a:t>
            </a:r>
          </a:p>
          <a:p>
            <a:r>
              <a:rPr lang="pl-PL" sz="2800" dirty="0" smtClean="0"/>
              <a:t>samooceny kontroli zarządczej (ankieta),</a:t>
            </a:r>
          </a:p>
          <a:p>
            <a:r>
              <a:rPr lang="pl-PL" sz="2800" dirty="0" smtClean="0"/>
              <a:t>audytu wewnętrznego (zadania zapewniające),</a:t>
            </a:r>
          </a:p>
          <a:p>
            <a:r>
              <a:rPr lang="pl-PL" sz="2800" dirty="0" smtClean="0"/>
              <a:t>zapewnienia o stanie kontroli zarządczej (składanie oświadczenia w oparciu o wyniki samooceny, audytu wewnętrznego i kontroli wewnętrznych i zewnętrznych)</a:t>
            </a:r>
            <a:endParaRPr lang="pl-PL" sz="2800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CE565-1F69-481B-8F86-7337633F4B69}" type="slidenum">
              <a:rPr lang="pl-PL" smtClean="0"/>
              <a:pPr/>
              <a:t>9</a:t>
            </a:fld>
            <a:endParaRPr lang="pl-P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rzepływ">
  <a:themeElements>
    <a:clrScheme name="Przepły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Przepły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rzepły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660</TotalTime>
  <Words>780</Words>
  <Application>Microsoft Office PowerPoint</Application>
  <PresentationFormat>Pokaz na ekranie (4:3)</PresentationFormat>
  <Paragraphs>137</Paragraphs>
  <Slides>22</Slides>
  <Notes>1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22</vt:i4>
      </vt:variant>
    </vt:vector>
  </HeadingPairs>
  <TitlesOfParts>
    <vt:vector size="27" baseType="lpstr">
      <vt:lpstr>Calibri</vt:lpstr>
      <vt:lpstr>Constantia</vt:lpstr>
      <vt:lpstr>Wingdings</vt:lpstr>
      <vt:lpstr>Wingdings 2</vt:lpstr>
      <vt:lpstr>Przepływ</vt:lpstr>
      <vt:lpstr>Zarządzanie ryzykiem  - element kontroli zarządczej </vt:lpstr>
      <vt:lpstr>Prezentacja programu PowerPoint</vt:lpstr>
      <vt:lpstr>Prezentacja programu PowerPoint</vt:lpstr>
      <vt:lpstr>Prezentacja programu PowerPoint</vt:lpstr>
      <vt:lpstr>Ad. 1 Środowisko wewnętrzne </vt:lpstr>
      <vt:lpstr>Ad. 2 Cele i zarządzanie ryzykiem</vt:lpstr>
      <vt:lpstr>Ad.3 Mechanizmy kontroli </vt:lpstr>
      <vt:lpstr>Ad. 4 Informacja i komunikacja</vt:lpstr>
      <vt:lpstr>Ad. 5 Monitorowanie i ocena</vt:lpstr>
      <vt:lpstr> Cele działalności  i zarządzanie  ryzykiem  </vt:lpstr>
      <vt:lpstr>Cele działalności jednostki </vt:lpstr>
      <vt:lpstr>Metody ustalania celów i zadań</vt:lpstr>
      <vt:lpstr>Definicje: </vt:lpstr>
      <vt:lpstr>Prezentacja programu PowerPoint</vt:lpstr>
      <vt:lpstr>Identyfikacja i opis ryzyka: </vt:lpstr>
      <vt:lpstr>Metody identyfikacji ryzyka</vt:lpstr>
      <vt:lpstr>Analiza (ocena) ryzyka </vt:lpstr>
      <vt:lpstr>Analiza (ocena) ryzyka c.d.</vt:lpstr>
      <vt:lpstr>Reakcja na ryzyko</vt:lpstr>
      <vt:lpstr>Reakcja na ryzyko – sposoby:</vt:lpstr>
      <vt:lpstr>Monitorowanie ryzyka </vt:lpstr>
      <vt:lpstr>Prezentacja programu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Zarządzanie ryzykiem  - element kontroli zarządczej </dc:title>
  <dc:creator>Irena</dc:creator>
  <cp:lastModifiedBy>Irena Sypek</cp:lastModifiedBy>
  <cp:revision>72</cp:revision>
  <cp:lastPrinted>2019-03-04T10:00:36Z</cp:lastPrinted>
  <dcterms:created xsi:type="dcterms:W3CDTF">2011-01-12T17:45:06Z</dcterms:created>
  <dcterms:modified xsi:type="dcterms:W3CDTF">2019-03-08T11:02:19Z</dcterms:modified>
</cp:coreProperties>
</file>