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7" r:id="rId5"/>
    <p:sldMasterId id="2147483824" r:id="rId6"/>
    <p:sldMasterId id="2147483836" r:id="rId7"/>
    <p:sldMasterId id="2147483847" r:id="rId8"/>
    <p:sldMasterId id="2147483859" r:id="rId9"/>
    <p:sldMasterId id="2147483870" r:id="rId10"/>
    <p:sldMasterId id="2147483881" r:id="rId11"/>
    <p:sldMasterId id="2147483892" r:id="rId12"/>
  </p:sldMasterIdLst>
  <p:notesMasterIdLst>
    <p:notesMasterId r:id="rId26"/>
  </p:notesMasterIdLst>
  <p:handoutMasterIdLst>
    <p:handoutMasterId r:id="rId27"/>
  </p:handoutMasterIdLst>
  <p:sldIdLst>
    <p:sldId id="2557" r:id="rId13"/>
    <p:sldId id="2534" r:id="rId14"/>
    <p:sldId id="2535" r:id="rId15"/>
    <p:sldId id="2536" r:id="rId16"/>
    <p:sldId id="2622" r:id="rId17"/>
    <p:sldId id="2539" r:id="rId18"/>
    <p:sldId id="2574" r:id="rId19"/>
    <p:sldId id="2560" r:id="rId20"/>
    <p:sldId id="2624" r:id="rId21"/>
    <p:sldId id="2589" r:id="rId22"/>
    <p:sldId id="2591" r:id="rId23"/>
    <p:sldId id="2625" r:id="rId24"/>
    <p:sldId id="2613" r:id="rId25"/>
  </p:sldIdLst>
  <p:sldSz cx="12192000" cy="6858000"/>
  <p:notesSz cx="6858000" cy="9144000"/>
  <p:defaultTextStyle>
    <a:defPPr>
      <a:defRPr lang="pl-PL"/>
    </a:defPPr>
    <a:lvl1pPr marL="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43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2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44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318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158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843" algn="l" defTabSz="9137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4" userDrawn="1">
          <p15:clr>
            <a:srgbClr val="A4A3A4"/>
          </p15:clr>
        </p15:guide>
        <p15:guide id="2" orient="horz" pos="640" userDrawn="1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orient="horz" pos="3968">
          <p15:clr>
            <a:srgbClr val="A4A3A4"/>
          </p15:clr>
        </p15:guide>
        <p15:guide id="5" orient="horz" pos="568">
          <p15:clr>
            <a:srgbClr val="A4A3A4"/>
          </p15:clr>
        </p15:guide>
        <p15:guide id="6" orient="horz" pos="360">
          <p15:clr>
            <a:srgbClr val="A4A3A4"/>
          </p15:clr>
        </p15:guide>
        <p15:guide id="7" orient="horz" pos="959">
          <p15:clr>
            <a:srgbClr val="A4A3A4"/>
          </p15:clr>
        </p15:guide>
        <p15:guide id="8" orient="horz" pos="2339">
          <p15:clr>
            <a:srgbClr val="A4A3A4"/>
          </p15:clr>
        </p15:guide>
        <p15:guide id="9" orient="horz" pos="1456">
          <p15:clr>
            <a:srgbClr val="A4A3A4"/>
          </p15:clr>
        </p15:guide>
        <p15:guide id="10" pos="3843">
          <p15:clr>
            <a:srgbClr val="A4A3A4"/>
          </p15:clr>
        </p15:guide>
        <p15:guide id="11" pos="531">
          <p15:clr>
            <a:srgbClr val="A4A3A4"/>
          </p15:clr>
        </p15:guide>
        <p15:guide id="12" pos="7443">
          <p15:clr>
            <a:srgbClr val="A4A3A4"/>
          </p15:clr>
        </p15:guide>
        <p15:guide id="13" pos="5043">
          <p15:clr>
            <a:srgbClr val="A4A3A4"/>
          </p15:clr>
        </p15:guide>
        <p15:guide id="14" pos="2895">
          <p15:clr>
            <a:srgbClr val="A4A3A4"/>
          </p15:clr>
        </p15:guide>
        <p15:guide id="15" pos="2621">
          <p15:clr>
            <a:srgbClr val="A4A3A4"/>
          </p15:clr>
        </p15:guide>
        <p15:guide id="16" pos="6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k Daria (Grupa PZU)" initials="OD(P" lastIdx="8" clrIdx="0"/>
  <p:cmAuthor id="1" name="Matysek Ada (PZU CO)" initials="MA(C" lastIdx="2" clrIdx="1"/>
  <p:cmAuthor id="2" name="Maślany Aleksandra ( PZUSA)" initials="MA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F"/>
    <a:srgbClr val="E6E6E6"/>
    <a:srgbClr val="00A8E4"/>
    <a:srgbClr val="F3F3F3"/>
    <a:srgbClr val="A9E2FF"/>
    <a:srgbClr val="555555"/>
    <a:srgbClr val="003C7D"/>
    <a:srgbClr val="00557D"/>
    <a:srgbClr val="84D0F0"/>
    <a:srgbClr val="00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9755" autoAdjust="0"/>
  </p:normalViewPr>
  <p:slideViewPr>
    <p:cSldViewPr snapToGrid="0">
      <p:cViewPr varScale="1">
        <p:scale>
          <a:sx n="115" d="100"/>
          <a:sy n="115" d="100"/>
        </p:scale>
        <p:origin x="402" y="108"/>
      </p:cViewPr>
      <p:guideLst>
        <p:guide pos="7514"/>
        <p:guide orient="horz" pos="640"/>
        <p:guide orient="horz" pos="2161"/>
        <p:guide orient="horz" pos="3968"/>
        <p:guide orient="horz" pos="568"/>
        <p:guide orient="horz" pos="360"/>
        <p:guide orient="horz" pos="959"/>
        <p:guide orient="horz" pos="2339"/>
        <p:guide orient="horz" pos="1456"/>
        <p:guide pos="3843"/>
        <p:guide pos="531"/>
        <p:guide pos="7443"/>
        <p:guide pos="5043"/>
        <p:guide pos="2895"/>
        <p:guide pos="2621"/>
        <p:guide pos="6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886" y="36"/>
      </p:cViewPr>
      <p:guideLst/>
    </p:cSldViewPr>
  </p:notesViewPr>
  <p:gridSpacing cx="54000" cy="5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A6BC128-836B-4F63-ABDF-7BBB79CED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3166AEE-01AC-4D78-B54E-E1D6F3722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15561-5166-40BE-ABFB-34781130A1CC}" type="datetimeFigureOut">
              <a:rPr lang="pl-PL" smtClean="0"/>
              <a:t>13.05.2022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F52D27-BFBB-4E54-A31C-B5D99E485C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38F8D-2EBD-4EE7-842F-B4D0DFFCB9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E146-A08B-406E-8D08-4F8C15CC31E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61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E417-9FFF-4F69-9F7C-5CCB37AF0FED}" type="datetimeFigureOut">
              <a:rPr lang="pl-PL" smtClean="0"/>
              <a:t>13.05.2022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030C-6489-4926-8F42-76E8A78DA3E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45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3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18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58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43" algn="l" defTabSz="9137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F5DB-62D7-4E68-8707-8B211119576B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8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DF5DB-62D7-4E68-8707-8B211119576B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8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1301-C9A2-426D-BA68-C54664126B4B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197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1301-C9A2-426D-BA68-C54664126B4B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0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Możesz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zmieniać zdjęcia w prezentacji, aby to zrobić:</a:t>
            </a:r>
          </a:p>
          <a:p>
            <a:endParaRPr lang="pl-PL" baseline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AutoNum type="arabicPeriod"/>
            </a:pPr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Kliknij myszą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 zdjęcie i usuń je (klawisz </a:t>
            </a:r>
            <a:r>
              <a:rPr lang="pl-PL" b="1" baseline="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Delete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).</a:t>
            </a:r>
          </a:p>
          <a:p>
            <a:pPr marL="228600" indent="-228600">
              <a:buAutoNum type="arabicPeriod"/>
            </a:pP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Kliknij na ikonę, aby dodać zdjęcie.</a:t>
            </a:r>
          </a:p>
          <a:p>
            <a:pPr marL="228600" indent="-228600">
              <a:buAutoNum type="arabicPeriod"/>
            </a:pP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Wybierz zdjęcie, które chcesz wstawić i kliknij </a:t>
            </a:r>
            <a:r>
              <a:rPr lang="pl-PL" b="1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Wstaw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pl-PL" baseline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Chcesz zmienić kadr zdjęcia?</a:t>
            </a:r>
          </a:p>
          <a:p>
            <a:pPr marL="228600" indent="-228600">
              <a:buAutoNum type="arabicPeriod"/>
            </a:pPr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Kliknij myszą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 zdjęcie. </a:t>
            </a:r>
          </a:p>
          <a:p>
            <a:pPr marL="228600" indent="-228600">
              <a:buAutoNum type="arabicPeriod"/>
            </a:pP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 zakładce </a:t>
            </a:r>
            <a:r>
              <a:rPr lang="pl-PL" b="1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Formatowanie </a:t>
            </a:r>
            <a:r>
              <a:rPr lang="pl-PL" b="0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b="1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Przytnij</a:t>
            </a:r>
          </a:p>
          <a:p>
            <a:pPr marL="228600" indent="-228600">
              <a:buAutoNum type="arabicPeriod"/>
            </a:pPr>
            <a:r>
              <a:rPr lang="pl-PL" b="0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Myszą przesuń zdjęcie</a:t>
            </a:r>
          </a:p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 dole tego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slajdu,</a:t>
            </a:r>
            <a:r>
              <a:rPr lang="pl-PL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możesz wstawić stopkę lub nawigację. Wzory stopek znajdziesz we wzorcach slajdów w sekcji </a:t>
            </a:r>
            <a:r>
              <a:rPr lang="pl-PL" b="1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Stopka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Skopiuj stopkę (z widoku </a:t>
            </a:r>
            <a:r>
              <a:rPr lang="pl-PL" b="1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Wzorzec Slajdów</a:t>
            </a:r>
            <a:r>
              <a:rPr lang="pl-PL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i wklej do swojego slajdu.</a:t>
            </a:r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2573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12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891327A5-D393-4593-BE1B-4DE9623A7EA2}"/>
              </a:ext>
            </a:extLst>
          </p:cNvPr>
          <p:cNvSpPr/>
          <p:nvPr userDrawn="1"/>
        </p:nvSpPr>
        <p:spPr>
          <a:xfrm>
            <a:off x="0" y="-1"/>
            <a:ext cx="8570579" cy="6858001"/>
          </a:xfrm>
          <a:custGeom>
            <a:avLst/>
            <a:gdLst>
              <a:gd name="connsiteX0" fmla="*/ 1388099 w 8570579"/>
              <a:gd name="connsiteY0" fmla="*/ 0 h 6858001"/>
              <a:gd name="connsiteX1" fmla="*/ 3303526 w 8570579"/>
              <a:gd name="connsiteY1" fmla="*/ 0 h 6858001"/>
              <a:gd name="connsiteX2" fmla="*/ 3303526 w 8570579"/>
              <a:gd name="connsiteY2" fmla="*/ 1 h 6858001"/>
              <a:gd name="connsiteX3" fmla="*/ 3315751 w 8570579"/>
              <a:gd name="connsiteY3" fmla="*/ 1 h 6858001"/>
              <a:gd name="connsiteX4" fmla="*/ 4217927 w 8570579"/>
              <a:gd name="connsiteY4" fmla="*/ 1 h 6858001"/>
              <a:gd name="connsiteX5" fmla="*/ 7979793 w 8570579"/>
              <a:gd name="connsiteY5" fmla="*/ 1 h 6858001"/>
              <a:gd name="connsiteX6" fmla="*/ 8030088 w 8570579"/>
              <a:gd name="connsiteY6" fmla="*/ 111251 h 6858001"/>
              <a:gd name="connsiteX7" fmla="*/ 8570579 w 8570579"/>
              <a:gd name="connsiteY7" fmla="*/ 2788401 h 6858001"/>
              <a:gd name="connsiteX8" fmla="*/ 7395959 w 8570579"/>
              <a:gd name="connsiteY8" fmla="*/ 6633845 h 6858001"/>
              <a:gd name="connsiteX9" fmla="*/ 7236558 w 8570579"/>
              <a:gd name="connsiteY9" fmla="*/ 6858001 h 6858001"/>
              <a:gd name="connsiteX10" fmla="*/ 4217927 w 8570579"/>
              <a:gd name="connsiteY10" fmla="*/ 6858001 h 6858001"/>
              <a:gd name="connsiteX11" fmla="*/ 3315751 w 8570579"/>
              <a:gd name="connsiteY11" fmla="*/ 6858001 h 6858001"/>
              <a:gd name="connsiteX12" fmla="*/ 1388099 w 8570579"/>
              <a:gd name="connsiteY12" fmla="*/ 6858001 h 6858001"/>
              <a:gd name="connsiteX13" fmla="*/ 1388099 w 8570579"/>
              <a:gd name="connsiteY13" fmla="*/ 6858000 h 6858001"/>
              <a:gd name="connsiteX14" fmla="*/ 0 w 8570579"/>
              <a:gd name="connsiteY14" fmla="*/ 6858000 h 6858001"/>
              <a:gd name="connsiteX15" fmla="*/ 0 w 8570579"/>
              <a:gd name="connsiteY15" fmla="*/ 1 h 6858001"/>
              <a:gd name="connsiteX16" fmla="*/ 1388099 w 8570579"/>
              <a:gd name="connsiteY1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70579" h="6858001">
                <a:moveTo>
                  <a:pt x="1388099" y="0"/>
                </a:moveTo>
                <a:lnTo>
                  <a:pt x="3303526" y="0"/>
                </a:lnTo>
                <a:lnTo>
                  <a:pt x="3303526" y="1"/>
                </a:lnTo>
                <a:lnTo>
                  <a:pt x="3315751" y="1"/>
                </a:lnTo>
                <a:lnTo>
                  <a:pt x="4217927" y="1"/>
                </a:lnTo>
                <a:lnTo>
                  <a:pt x="7979793" y="1"/>
                </a:lnTo>
                <a:lnTo>
                  <a:pt x="8030088" y="111251"/>
                </a:lnTo>
                <a:cubicBezTo>
                  <a:pt x="8378123" y="934100"/>
                  <a:pt x="8570579" y="1838775"/>
                  <a:pt x="8570579" y="2788401"/>
                </a:cubicBezTo>
                <a:cubicBezTo>
                  <a:pt x="8570579" y="4212840"/>
                  <a:pt x="8137553" y="5536141"/>
                  <a:pt x="7395959" y="6633845"/>
                </a:cubicBezTo>
                <a:lnTo>
                  <a:pt x="7236558" y="6858001"/>
                </a:lnTo>
                <a:lnTo>
                  <a:pt x="4217927" y="6858001"/>
                </a:lnTo>
                <a:lnTo>
                  <a:pt x="3315751" y="6858001"/>
                </a:lnTo>
                <a:lnTo>
                  <a:pt x="1388099" y="6858001"/>
                </a:lnTo>
                <a:lnTo>
                  <a:pt x="1388099" y="6858000"/>
                </a:lnTo>
                <a:lnTo>
                  <a:pt x="0" y="6858000"/>
                </a:lnTo>
                <a:lnTo>
                  <a:pt x="0" y="1"/>
                </a:lnTo>
                <a:lnTo>
                  <a:pt x="1388099" y="1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5000">
                <a:schemeClr val="accent3"/>
              </a:gs>
              <a:gs pos="0">
                <a:schemeClr val="accent4"/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718" rIns="9138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E6681CA8-7063-4CAA-B08D-E6BEA8BDE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995" y="571298"/>
            <a:ext cx="1041620" cy="1041620"/>
          </a:xfrm>
          <a:prstGeom prst="rect">
            <a:avLst/>
          </a:prstGeom>
        </p:spPr>
      </p:pic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FCD540E-DFEF-45AD-9DAB-A8DEA0F3AB4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54933" y="2362202"/>
            <a:ext cx="6638131" cy="137258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2D334939-0686-4997-8BE8-DF2427DEFB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933" y="4000547"/>
            <a:ext cx="6638131" cy="4582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C871617D-FA94-4FBB-BBFC-422365D37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49" y="5499103"/>
            <a:ext cx="2925763" cy="774700"/>
          </a:xfrm>
          <a:prstGeom prst="rect">
            <a:avLst/>
          </a:prstGeom>
        </p:spPr>
        <p:txBody>
          <a:bodyPr lIns="0" tIns="45718" rIns="0" bIns="45718"/>
          <a:lstStyle>
            <a:lvl1pPr marL="0" indent="0">
              <a:lnSpc>
                <a:spcPct val="150000"/>
              </a:lnSpc>
              <a:buNone/>
              <a:defRPr lang="pl-PL" sz="1600" smtClean="0">
                <a:solidFill>
                  <a:srgbClr val="55555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62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id="{4CD3B381-13DD-4D0B-8CB1-A5CB7FBDD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169" y="1938139"/>
            <a:ext cx="2520000" cy="2520000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3804A0AC-FAB7-4771-9EB5-4325C9EB1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8C13D01-2E69-41CD-B859-E4A1C1C2B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34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8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8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4133207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80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8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8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0658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80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430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90286" indent="-380878">
              <a:buFont typeface="Arial" panose="020B0604020202020204" pitchFamily="34" charset="0"/>
              <a:buChar char="•"/>
              <a:defRPr/>
            </a:lvl2pPr>
            <a:lvl3pPr marL="2132907" indent="-304696">
              <a:tabLst>
                <a:tab pos="1432516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8199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166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580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</p:spPr>
        <p:txBody>
          <a:bodyPr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</p:spPr>
        <p:txBody>
          <a:bodyPr/>
          <a:lstStyle>
            <a:lvl1pPr marL="0" indent="0" algn="l" defTabSz="598753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654" algn="l"/>
                <a:tab pos="2437306" algn="l"/>
                <a:tab pos="3655947" algn="l"/>
                <a:tab pos="4874609" algn="l"/>
                <a:tab pos="6093264" algn="l"/>
                <a:tab pos="7311912" algn="l"/>
                <a:tab pos="8530560" algn="l"/>
                <a:tab pos="9749208" algn="l"/>
                <a:tab pos="10967862" algn="l"/>
                <a:tab pos="12186526" algn="l"/>
                <a:tab pos="13405164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384" indent="0" algn="l" defTabSz="598753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654" algn="l"/>
                <a:tab pos="2437306" algn="l"/>
                <a:tab pos="3655947" algn="l"/>
                <a:tab pos="4874609" algn="l"/>
                <a:tab pos="6093264" algn="l"/>
                <a:tab pos="7311912" algn="l"/>
                <a:tab pos="8530560" algn="l"/>
                <a:tab pos="9749208" algn="l"/>
                <a:tab pos="10967862" algn="l"/>
                <a:tab pos="12186526" algn="l"/>
                <a:tab pos="13405164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651" indent="0" algn="l" defTabSz="598753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654" algn="l"/>
                <a:tab pos="2437306" algn="l"/>
                <a:tab pos="3655947" algn="l"/>
                <a:tab pos="4874609" algn="l"/>
                <a:tab pos="6093264" algn="l"/>
                <a:tab pos="7311912" algn="l"/>
                <a:tab pos="8530560" algn="l"/>
                <a:tab pos="9749208" algn="l"/>
                <a:tab pos="10967862" algn="l"/>
                <a:tab pos="12186526" algn="l"/>
                <a:tab pos="13405164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30219" indent="0" algn="l" defTabSz="598753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654" algn="l"/>
                <a:tab pos="2437306" algn="l"/>
                <a:tab pos="3655947" algn="l"/>
                <a:tab pos="4874609" algn="l"/>
                <a:tab pos="6093264" algn="l"/>
                <a:tab pos="7311912" algn="l"/>
                <a:tab pos="8530560" algn="l"/>
                <a:tab pos="9749208" algn="l"/>
                <a:tab pos="10967862" algn="l"/>
                <a:tab pos="12186526" algn="l"/>
                <a:tab pos="13405164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10487" indent="0" algn="l" defTabSz="598753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654" algn="l"/>
                <a:tab pos="2437306" algn="l"/>
                <a:tab pos="3655947" algn="l"/>
                <a:tab pos="4874609" algn="l"/>
                <a:tab pos="6093264" algn="l"/>
                <a:tab pos="7311912" algn="l"/>
                <a:tab pos="8530560" algn="l"/>
                <a:tab pos="9749208" algn="l"/>
                <a:tab pos="10967862" algn="l"/>
                <a:tab pos="12186526" algn="l"/>
                <a:tab pos="13405164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7452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11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28897528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121898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11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216175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E8F1B38D-1F15-4A68-A18C-2A05DD3B6C8B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id="{4CD3B381-13DD-4D0B-8CB1-A5CB7FBDD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387" y="1484915"/>
            <a:ext cx="2520000" cy="2520000"/>
          </a:xfrm>
          <a:prstGeom prst="ellipse">
            <a:avLst/>
          </a:prstGeom>
          <a:noFill/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3804A0AC-FAB7-4771-9EB5-4325C9EB1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5535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8C13D01-2E69-41CD-B859-E4A1C1C2B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45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906116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98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8224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98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64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90430" indent="-380934">
              <a:buFont typeface="Arial" panose="020B0604020202020204" pitchFamily="34" charset="0"/>
              <a:buChar char="•"/>
              <a:defRPr/>
            </a:lvl2pPr>
            <a:lvl3pPr marL="2133227" indent="-304744">
              <a:tabLst>
                <a:tab pos="1432732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3750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703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55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</p:spPr>
        <p:txBody>
          <a:bodyPr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</p:spPr>
        <p:txBody>
          <a:bodyPr/>
          <a:lstStyle>
            <a:lvl1pPr marL="0" indent="0" algn="l" defTabSz="59884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834" algn="l"/>
                <a:tab pos="2437666" algn="l"/>
                <a:tab pos="3656499" algn="l"/>
                <a:tab pos="4875341" algn="l"/>
                <a:tab pos="6094176" algn="l"/>
                <a:tab pos="7313008" algn="l"/>
                <a:tab pos="8531840" algn="l"/>
                <a:tab pos="9750672" algn="l"/>
                <a:tab pos="10969506" algn="l"/>
                <a:tab pos="12188350" algn="l"/>
                <a:tab pos="13407175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456" indent="0" algn="l" defTabSz="59884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834" algn="l"/>
                <a:tab pos="2437666" algn="l"/>
                <a:tab pos="3656499" algn="l"/>
                <a:tab pos="4875341" algn="l"/>
                <a:tab pos="6094176" algn="l"/>
                <a:tab pos="7313008" algn="l"/>
                <a:tab pos="8531840" algn="l"/>
                <a:tab pos="9750672" algn="l"/>
                <a:tab pos="10969506" algn="l"/>
                <a:tab pos="12188350" algn="l"/>
                <a:tab pos="13407175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795" indent="0" algn="l" defTabSz="59884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834" algn="l"/>
                <a:tab pos="2437666" algn="l"/>
                <a:tab pos="3656499" algn="l"/>
                <a:tab pos="4875341" algn="l"/>
                <a:tab pos="6094176" algn="l"/>
                <a:tab pos="7313008" algn="l"/>
                <a:tab pos="8531840" algn="l"/>
                <a:tab pos="9750672" algn="l"/>
                <a:tab pos="10969506" algn="l"/>
                <a:tab pos="12188350" algn="l"/>
                <a:tab pos="13407175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30435" indent="0" algn="l" defTabSz="59884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834" algn="l"/>
                <a:tab pos="2437666" algn="l"/>
                <a:tab pos="3656499" algn="l"/>
                <a:tab pos="4875341" algn="l"/>
                <a:tab pos="6094176" algn="l"/>
                <a:tab pos="7313008" algn="l"/>
                <a:tab pos="8531840" algn="l"/>
                <a:tab pos="9750672" algn="l"/>
                <a:tab pos="10969506" algn="l"/>
                <a:tab pos="12188350" algn="l"/>
                <a:tab pos="13407175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10775" indent="0" algn="l" defTabSz="59884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834" algn="l"/>
                <a:tab pos="2437666" algn="l"/>
                <a:tab pos="3656499" algn="l"/>
                <a:tab pos="4875341" algn="l"/>
                <a:tab pos="6094176" algn="l"/>
                <a:tab pos="7313008" algn="l"/>
                <a:tab pos="8531840" algn="l"/>
                <a:tab pos="9750672" algn="l"/>
                <a:tab pos="10969506" algn="l"/>
                <a:tab pos="12188350" algn="l"/>
                <a:tab pos="13407175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32230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95BEE40-56FF-4B74-90F1-00C0FF9D8FAD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9E18D95E-00D5-45B4-8AA2-533D2651C343}"/>
              </a:ext>
            </a:extLst>
          </p:cNvPr>
          <p:cNvSpPr/>
          <p:nvPr userDrawn="1"/>
        </p:nvSpPr>
        <p:spPr>
          <a:xfrm>
            <a:off x="407988" y="1015500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6F8B40E1-9679-4119-8C9D-40D9EC95AF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2048" y="5223933"/>
            <a:ext cx="6911975" cy="1049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95643EB1-9EBF-450A-B0AC-55EB48548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13917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0" name="Grafika 19">
            <a:extLst>
              <a:ext uri="{FF2B5EF4-FFF2-40B4-BE49-F238E27FC236}">
                <a16:creationId xmlns:a16="http://schemas.microsoft.com/office/drawing/2014/main" id="{548D1C3A-49CC-4326-9B56-8591AA24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FFD65FC-5C0E-4B10-BC73-23A6862520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183" y="1360404"/>
            <a:ext cx="1471612" cy="1470192"/>
          </a:xfrm>
          <a:prstGeom prst="rect">
            <a:avLst/>
          </a:prstGeom>
          <a:solidFill>
            <a:schemeClr val="bg1"/>
          </a:solidFill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D4763637-0766-4F56-9186-B0C3E5606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91" y="4191001"/>
            <a:ext cx="3351212" cy="1811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Akapit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EDEBECD-5442-4FE1-8691-43F3DD218A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91" y="3706628"/>
            <a:ext cx="3351212" cy="3485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9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18072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a 19">
            <a:extLst>
              <a:ext uri="{FF2B5EF4-FFF2-40B4-BE49-F238E27FC236}">
                <a16:creationId xmlns:a16="http://schemas.microsoft.com/office/drawing/2014/main" id="{548D1C3A-49CC-4326-9B56-8591AA24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2BD4C70F-AE5E-4ABB-B4FB-17D95706A8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13917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5" name="Symbol zastępczy obrazu 14">
            <a:extLst>
              <a:ext uri="{FF2B5EF4-FFF2-40B4-BE49-F238E27FC236}">
                <a16:creationId xmlns:a16="http://schemas.microsoft.com/office/drawing/2014/main" id="{43A1752F-7AB1-4453-93C9-F4CE34F9D9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"/>
            <a:ext cx="4200525" cy="3367387"/>
          </a:xfrm>
          <a:custGeom>
            <a:avLst/>
            <a:gdLst>
              <a:gd name="connsiteX0" fmla="*/ 0 w 4200525"/>
              <a:gd name="connsiteY0" fmla="*/ 0 h 3367386"/>
              <a:gd name="connsiteX1" fmla="*/ 4200525 w 4200525"/>
              <a:gd name="connsiteY1" fmla="*/ 0 h 3367386"/>
              <a:gd name="connsiteX2" fmla="*/ 4200525 w 4200525"/>
              <a:gd name="connsiteY2" fmla="*/ 2551970 h 3367386"/>
              <a:gd name="connsiteX3" fmla="*/ 4091361 w 4200525"/>
              <a:gd name="connsiteY3" fmla="*/ 2629598 h 3367386"/>
              <a:gd name="connsiteX4" fmla="*/ 1676008 w 4200525"/>
              <a:gd name="connsiteY4" fmla="*/ 3367386 h 3367386"/>
              <a:gd name="connsiteX5" fmla="*/ 190647 w 4200525"/>
              <a:gd name="connsiteY5" fmla="*/ 3105250 h 3367386"/>
              <a:gd name="connsiteX6" fmla="*/ 0 w 4200525"/>
              <a:gd name="connsiteY6" fmla="*/ 3030080 h 33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525" h="3367386">
                <a:moveTo>
                  <a:pt x="0" y="0"/>
                </a:moveTo>
                <a:lnTo>
                  <a:pt x="4200525" y="0"/>
                </a:lnTo>
                <a:lnTo>
                  <a:pt x="4200525" y="2551970"/>
                </a:lnTo>
                <a:lnTo>
                  <a:pt x="4091361" y="2629598"/>
                </a:lnTo>
                <a:cubicBezTo>
                  <a:pt x="3401885" y="3095399"/>
                  <a:pt x="2570709" y="3367386"/>
                  <a:pt x="1676008" y="3367386"/>
                </a:cubicBezTo>
                <a:cubicBezTo>
                  <a:pt x="1154099" y="3367386"/>
                  <a:pt x="653806" y="3274835"/>
                  <a:pt x="190647" y="3105250"/>
                </a:cubicBezTo>
                <a:lnTo>
                  <a:pt x="0" y="303008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380" tIns="45718" rIns="91380" bIns="45718">
            <a:no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ECD13CCF-BA80-4978-B734-9677195623A5}"/>
              </a:ext>
            </a:extLst>
          </p:cNvPr>
          <p:cNvSpPr/>
          <p:nvPr userDrawn="1"/>
        </p:nvSpPr>
        <p:spPr>
          <a:xfrm>
            <a:off x="-337" y="2549533"/>
            <a:ext cx="4201201" cy="3724269"/>
          </a:xfrm>
          <a:custGeom>
            <a:avLst/>
            <a:gdLst>
              <a:gd name="connsiteX0" fmla="*/ 4201201 w 4201201"/>
              <a:gd name="connsiteY0" fmla="*/ 0 h 3724269"/>
              <a:gd name="connsiteX1" fmla="*/ 4201201 w 4201201"/>
              <a:gd name="connsiteY1" fmla="*/ 3649339 h 3724269"/>
              <a:gd name="connsiteX2" fmla="*/ 4201200 w 4201201"/>
              <a:gd name="connsiteY2" fmla="*/ 3649339 h 3724269"/>
              <a:gd name="connsiteX3" fmla="*/ 4201200 w 4201201"/>
              <a:gd name="connsiteY3" fmla="*/ 3724269 h 3724269"/>
              <a:gd name="connsiteX4" fmla="*/ 0 w 4201201"/>
              <a:gd name="connsiteY4" fmla="*/ 3724269 h 3724269"/>
              <a:gd name="connsiteX5" fmla="*/ 0 w 4201201"/>
              <a:gd name="connsiteY5" fmla="*/ 3668389 h 3724269"/>
              <a:gd name="connsiteX6" fmla="*/ 0 w 4201201"/>
              <a:gd name="connsiteY6" fmla="*/ 3317869 h 3724269"/>
              <a:gd name="connsiteX7" fmla="*/ 0 w 4201201"/>
              <a:gd name="connsiteY7" fmla="*/ 2229490 h 3724269"/>
              <a:gd name="connsiteX8" fmla="*/ 1 w 4201201"/>
              <a:gd name="connsiteY8" fmla="*/ 2229490 h 3724269"/>
              <a:gd name="connsiteX9" fmla="*/ 1 w 4201201"/>
              <a:gd name="connsiteY9" fmla="*/ 482461 h 3724269"/>
              <a:gd name="connsiteX10" fmla="*/ 391373 w 4201201"/>
              <a:gd name="connsiteY10" fmla="*/ 625705 h 3724269"/>
              <a:gd name="connsiteX11" fmla="*/ 1676009 w 4201201"/>
              <a:gd name="connsiteY11" fmla="*/ 819924 h 3724269"/>
              <a:gd name="connsiteX12" fmla="*/ 4091362 w 4201201"/>
              <a:gd name="connsiteY12" fmla="*/ 82136 h 37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1201" h="3724269">
                <a:moveTo>
                  <a:pt x="4201201" y="0"/>
                </a:moveTo>
                <a:lnTo>
                  <a:pt x="4201201" y="3649339"/>
                </a:lnTo>
                <a:lnTo>
                  <a:pt x="4201200" y="3649339"/>
                </a:lnTo>
                <a:lnTo>
                  <a:pt x="4201200" y="3724269"/>
                </a:lnTo>
                <a:lnTo>
                  <a:pt x="0" y="3724269"/>
                </a:lnTo>
                <a:lnTo>
                  <a:pt x="0" y="3668389"/>
                </a:lnTo>
                <a:lnTo>
                  <a:pt x="0" y="3317869"/>
                </a:lnTo>
                <a:lnTo>
                  <a:pt x="0" y="2229490"/>
                </a:lnTo>
                <a:lnTo>
                  <a:pt x="1" y="2229490"/>
                </a:lnTo>
                <a:lnTo>
                  <a:pt x="1" y="482461"/>
                </a:lnTo>
                <a:lnTo>
                  <a:pt x="391373" y="625705"/>
                </a:lnTo>
                <a:cubicBezTo>
                  <a:pt x="797189" y="751927"/>
                  <a:pt x="1228658" y="819924"/>
                  <a:pt x="1676009" y="819924"/>
                </a:cubicBezTo>
                <a:cubicBezTo>
                  <a:pt x="2570710" y="819924"/>
                  <a:pt x="3401886" y="547937"/>
                  <a:pt x="4091362" y="821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lvl="0" algn="ctr"/>
            <a:endParaRPr lang="pl-PL" dirty="0">
              <a:ln>
                <a:noFill/>
              </a:ln>
            </a:endParaRP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AA41E004-58D3-4B17-A44F-C48EB63ED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4773856"/>
            <a:ext cx="3571345" cy="12290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Akapit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2F920EAA-4641-4451-972C-B554B3946E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91" y="4215597"/>
            <a:ext cx="3571345" cy="3485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710EED8C-2F37-4739-B80D-0F408DA8C3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2048" y="4215557"/>
            <a:ext cx="6911975" cy="2058243"/>
          </a:xfrm>
          <a:prstGeom prst="rect">
            <a:avLst/>
          </a:prstGeom>
        </p:spPr>
        <p:txBody>
          <a:bodyPr lIns="0" tIns="0" rIns="0" bIns="0" numCol="2" spcCol="359758" anchor="t"/>
          <a:lstStyle>
            <a:lvl1pPr marL="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02201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1"/>
            <a:ext cx="12192000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BAC200E5-48C8-416C-BF7C-4EF993C32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BAC200E5-48C8-416C-BF7C-4EF993C32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7" name="Symbol zastępczy obrazu 7">
            <a:extLst>
              <a:ext uri="{FF2B5EF4-FFF2-40B4-BE49-F238E27FC236}">
                <a16:creationId xmlns:a16="http://schemas.microsoft.com/office/drawing/2014/main" id="{32003BD0-1E1A-4EC0-B922-D69115981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3102" y="1"/>
            <a:ext cx="4198937" cy="6273800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319172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1"/>
            <a:ext cx="12192000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BAC200E5-48C8-416C-BF7C-4EF993C32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86FD13FC-26DD-415B-888A-09CD90F527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387" y="1302568"/>
            <a:ext cx="1620000" cy="16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91380" tIns="45718" rIns="91380" bIns="45718"/>
          <a:lstStyle>
            <a:lvl1pPr>
              <a:defRPr sz="11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AD31A067-AFD0-4A87-8EF6-12AFF43605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0188" y="1302568"/>
            <a:ext cx="1620000" cy="162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lIns="91380" tIns="45718" rIns="91380" bIns="45718"/>
          <a:lstStyle>
            <a:lvl1pPr>
              <a:defRPr sz="1100"/>
            </a:lvl1pPr>
          </a:lstStyle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6295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1"/>
            <a:ext cx="12192000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BAC200E5-48C8-416C-BF7C-4EF993C32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8" name="Symbol zastępczy obrazu 7">
            <a:extLst>
              <a:ext uri="{FF2B5EF4-FFF2-40B4-BE49-F238E27FC236}">
                <a16:creationId xmlns:a16="http://schemas.microsoft.com/office/drawing/2014/main" id="{0F78FE94-C4A5-4579-A124-4D5FFB8D94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449" y="1320803"/>
            <a:ext cx="2268000" cy="4953001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Symbol zastępczy obrazu 7">
            <a:extLst>
              <a:ext uri="{FF2B5EF4-FFF2-40B4-BE49-F238E27FC236}">
                <a16:creationId xmlns:a16="http://schemas.microsoft.com/office/drawing/2014/main" id="{6B826981-52BF-4CE9-863F-D862FC599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613" y="1320803"/>
            <a:ext cx="2268000" cy="4953001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53156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1"/>
            <a:ext cx="12192000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606013" y="1746483"/>
            <a:ext cx="2160000" cy="2160000"/>
          </a:xfrm>
          <a:prstGeom prst="ellipse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70169" y="1723512"/>
            <a:ext cx="2160000" cy="2160000"/>
          </a:xfrm>
          <a:prstGeom prst="ellipse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508779" y="1746483"/>
            <a:ext cx="2160000" cy="2160000"/>
          </a:xfrm>
          <a:prstGeom prst="ellipse">
            <a:avLst/>
          </a:prstGeom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429387" y="1723512"/>
            <a:ext cx="2160000" cy="2160000"/>
          </a:xfrm>
          <a:prstGeom prst="ellipse">
            <a:avLst/>
          </a:prstGeom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BAC200E5-48C8-416C-BF7C-4EF993C32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5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424860" y="4160190"/>
            <a:ext cx="2160000" cy="784225"/>
          </a:xfrm>
          <a:prstGeom prst="rect">
            <a:avLst/>
          </a:prstGeom>
        </p:spPr>
        <p:txBody>
          <a:bodyPr lIns="91380" tIns="45718" rIns="91380" bIns="45718"/>
          <a:lstStyle>
            <a:lvl1pPr marL="0" indent="0">
              <a:buNone/>
              <a:defRPr lang="pl-PL" sz="1200" b="1" kern="1200" dirty="0" smtClean="0">
                <a:solidFill>
                  <a:srgbClr val="003C7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0" marR="154131" algn="l" defTabSz="913720" rtl="0" eaLnBrk="1" latinLnBrk="0" hangingPunct="1">
              <a:defRPr lang="pl-PL" sz="1200" kern="1200" dirty="0" smtClean="0">
                <a:solidFill>
                  <a:srgbClr val="555555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pl-PL" dirty="0"/>
              <a:t>Przykładowy opis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23" name="Symbol zastępczy tekstu 4"/>
          <p:cNvSpPr>
            <a:spLocks noGrp="1"/>
          </p:cNvSpPr>
          <p:nvPr>
            <p:ph type="body" sz="quarter" idx="19" hasCustomPrompt="1"/>
          </p:nvPr>
        </p:nvSpPr>
        <p:spPr>
          <a:xfrm>
            <a:off x="3509480" y="4160190"/>
            <a:ext cx="2160000" cy="784225"/>
          </a:xfrm>
          <a:prstGeom prst="rect">
            <a:avLst/>
          </a:prstGeom>
        </p:spPr>
        <p:txBody>
          <a:bodyPr lIns="91380" tIns="45718" rIns="91380" bIns="45718"/>
          <a:lstStyle>
            <a:lvl1pPr marL="0" indent="0">
              <a:buNone/>
              <a:defRPr lang="pl-PL" sz="1200" b="1" kern="1200" dirty="0" smtClean="0">
                <a:solidFill>
                  <a:srgbClr val="003C7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0" marR="154131" algn="l" defTabSz="913720" rtl="0" eaLnBrk="1" latinLnBrk="0" hangingPunct="1">
              <a:defRPr lang="pl-PL" sz="1200" kern="1200" dirty="0" smtClean="0">
                <a:solidFill>
                  <a:srgbClr val="555555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pl-PL" dirty="0"/>
              <a:t>Przykładowy opis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26" name="Symbol zastępczy tekstu 4"/>
          <p:cNvSpPr>
            <a:spLocks noGrp="1"/>
          </p:cNvSpPr>
          <p:nvPr>
            <p:ph type="body" sz="quarter" idx="20" hasCustomPrompt="1"/>
          </p:nvPr>
        </p:nvSpPr>
        <p:spPr>
          <a:xfrm>
            <a:off x="6570169" y="4160190"/>
            <a:ext cx="2160000" cy="784225"/>
          </a:xfrm>
          <a:prstGeom prst="rect">
            <a:avLst/>
          </a:prstGeom>
        </p:spPr>
        <p:txBody>
          <a:bodyPr lIns="91380" tIns="45718" rIns="91380" bIns="45718"/>
          <a:lstStyle>
            <a:lvl1pPr marL="0" indent="0">
              <a:buNone/>
              <a:defRPr lang="pl-PL" sz="1200" b="1" kern="1200" dirty="0" smtClean="0">
                <a:solidFill>
                  <a:srgbClr val="003C7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0" marR="154131" algn="l" defTabSz="913720" rtl="0" eaLnBrk="1" latinLnBrk="0" hangingPunct="1">
              <a:defRPr lang="pl-PL" sz="1200" kern="1200" dirty="0" smtClean="0">
                <a:solidFill>
                  <a:srgbClr val="555555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pl-PL" dirty="0"/>
              <a:t>Przykładowy opis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27" name="Symbol zastępczy tekstu 4"/>
          <p:cNvSpPr>
            <a:spLocks noGrp="1"/>
          </p:cNvSpPr>
          <p:nvPr>
            <p:ph type="body" sz="quarter" idx="21" hasCustomPrompt="1"/>
          </p:nvPr>
        </p:nvSpPr>
        <p:spPr>
          <a:xfrm>
            <a:off x="9606013" y="4160190"/>
            <a:ext cx="2160000" cy="784225"/>
          </a:xfrm>
          <a:prstGeom prst="rect">
            <a:avLst/>
          </a:prstGeom>
        </p:spPr>
        <p:txBody>
          <a:bodyPr lIns="91380" tIns="45718" rIns="91380" bIns="45718"/>
          <a:lstStyle>
            <a:lvl1pPr marL="0" indent="0">
              <a:buNone/>
              <a:defRPr lang="pl-PL" sz="1200" b="1" kern="1200" dirty="0" smtClean="0">
                <a:solidFill>
                  <a:srgbClr val="003C7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0" marR="154131" algn="l" defTabSz="913720" rtl="0" eaLnBrk="1" latinLnBrk="0" hangingPunct="1">
              <a:defRPr lang="pl-PL" sz="1200" kern="1200" dirty="0" smtClean="0">
                <a:solidFill>
                  <a:srgbClr val="555555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pl-PL" dirty="0"/>
              <a:t>Przykładowy opis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59977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20" name="Symbol zastępczy tekstu 3">
            <a:extLst>
              <a:ext uri="{FF2B5EF4-FFF2-40B4-BE49-F238E27FC236}">
                <a16:creationId xmlns:a16="http://schemas.microsoft.com/office/drawing/2014/main" id="{9DDAB515-30BB-4FB4-ADC7-D7C2D2ED89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" y="1031189"/>
            <a:ext cx="11376025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9845F03-490F-409D-956C-3C9E7DC3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5B7836C-60FD-4C0E-A320-BCC9156A55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70473" y="3094976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>
              <a:defRPr sz="800"/>
            </a:lvl1pPr>
          </a:lstStyle>
          <a:p>
            <a:endParaRPr lang="pl-P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FB98256-0A4F-43AE-9D0A-D6F9DA1D84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70473" y="4467548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>
              <a:defRPr sz="8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2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A85E753-354C-4D79-9B92-E0B44E587F76}"/>
              </a:ext>
            </a:extLst>
          </p:cNvPr>
          <p:cNvSpPr/>
          <p:nvPr userDrawn="1"/>
        </p:nvSpPr>
        <p:spPr>
          <a:xfrm>
            <a:off x="0" y="-1"/>
            <a:ext cx="7182480" cy="6858001"/>
          </a:xfrm>
          <a:custGeom>
            <a:avLst/>
            <a:gdLst>
              <a:gd name="connsiteX0" fmla="*/ 0 w 7182480"/>
              <a:gd name="connsiteY0" fmla="*/ 0 h 6858001"/>
              <a:gd name="connsiteX1" fmla="*/ 1915427 w 7182480"/>
              <a:gd name="connsiteY1" fmla="*/ 0 h 6858001"/>
              <a:gd name="connsiteX2" fmla="*/ 1915427 w 7182480"/>
              <a:gd name="connsiteY2" fmla="*/ 1 h 6858001"/>
              <a:gd name="connsiteX3" fmla="*/ 1927652 w 7182480"/>
              <a:gd name="connsiteY3" fmla="*/ 1 h 6858001"/>
              <a:gd name="connsiteX4" fmla="*/ 2829828 w 7182480"/>
              <a:gd name="connsiteY4" fmla="*/ 1 h 6858001"/>
              <a:gd name="connsiteX5" fmla="*/ 6591694 w 7182480"/>
              <a:gd name="connsiteY5" fmla="*/ 1 h 6858001"/>
              <a:gd name="connsiteX6" fmla="*/ 6641989 w 7182480"/>
              <a:gd name="connsiteY6" fmla="*/ 111251 h 6858001"/>
              <a:gd name="connsiteX7" fmla="*/ 7182480 w 7182480"/>
              <a:gd name="connsiteY7" fmla="*/ 2788401 h 6858001"/>
              <a:gd name="connsiteX8" fmla="*/ 6007860 w 7182480"/>
              <a:gd name="connsiteY8" fmla="*/ 6633845 h 6858001"/>
              <a:gd name="connsiteX9" fmla="*/ 5848459 w 7182480"/>
              <a:gd name="connsiteY9" fmla="*/ 6858001 h 6858001"/>
              <a:gd name="connsiteX10" fmla="*/ 2829828 w 7182480"/>
              <a:gd name="connsiteY10" fmla="*/ 6858001 h 6858001"/>
              <a:gd name="connsiteX11" fmla="*/ 1927652 w 7182480"/>
              <a:gd name="connsiteY11" fmla="*/ 6858001 h 6858001"/>
              <a:gd name="connsiteX12" fmla="*/ 0 w 7182480"/>
              <a:gd name="connsiteY12" fmla="*/ 6858001 h 6858001"/>
              <a:gd name="connsiteX13" fmla="*/ 0 w 7182480"/>
              <a:gd name="connsiteY13" fmla="*/ 6858000 h 6858001"/>
              <a:gd name="connsiteX14" fmla="*/ 0 w 7182480"/>
              <a:gd name="connsiteY1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82480" h="6858001">
                <a:moveTo>
                  <a:pt x="0" y="0"/>
                </a:moveTo>
                <a:lnTo>
                  <a:pt x="1915427" y="0"/>
                </a:lnTo>
                <a:lnTo>
                  <a:pt x="1915427" y="1"/>
                </a:lnTo>
                <a:lnTo>
                  <a:pt x="1927652" y="1"/>
                </a:lnTo>
                <a:lnTo>
                  <a:pt x="2829828" y="1"/>
                </a:lnTo>
                <a:lnTo>
                  <a:pt x="6591694" y="1"/>
                </a:lnTo>
                <a:lnTo>
                  <a:pt x="6641989" y="111251"/>
                </a:lnTo>
                <a:cubicBezTo>
                  <a:pt x="6990024" y="934100"/>
                  <a:pt x="7182480" y="1838775"/>
                  <a:pt x="7182480" y="2788401"/>
                </a:cubicBezTo>
                <a:cubicBezTo>
                  <a:pt x="7182480" y="4212840"/>
                  <a:pt x="6749454" y="5536141"/>
                  <a:pt x="6007860" y="6633845"/>
                </a:cubicBezTo>
                <a:lnTo>
                  <a:pt x="5848459" y="6858001"/>
                </a:lnTo>
                <a:lnTo>
                  <a:pt x="2829828" y="6858001"/>
                </a:lnTo>
                <a:lnTo>
                  <a:pt x="1927652" y="6858001"/>
                </a:lnTo>
                <a:lnTo>
                  <a:pt x="0" y="6858001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18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718" rIns="9138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pl-PL" dirty="0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80F613BE-75AF-4DF4-AA5F-42739EA7C4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2883" y="1383583"/>
            <a:ext cx="4092888" cy="4090832"/>
          </a:xfrm>
          <a:prstGeom prst="rect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87" y="4593600"/>
            <a:ext cx="1961417" cy="2264400"/>
          </a:xfrm>
          <a:prstGeom prst="rect">
            <a:avLst/>
          </a:prstGeom>
        </p:spPr>
      </p:pic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18E308A2-A710-47AE-93B5-43C599E65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93063" y="5486400"/>
            <a:ext cx="3790949" cy="787400"/>
          </a:xfrm>
          <a:prstGeom prst="rect">
            <a:avLst/>
          </a:prstGeom>
        </p:spPr>
        <p:txBody>
          <a:bodyPr lIns="0" tIns="45718" rIns="0" bIns="45718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>
              <a:lnSpc>
                <a:spcPct val="100000"/>
              </a:lnSpc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10533AE8-E860-4BB6-B335-863B9445E5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93103" y="2433877"/>
            <a:ext cx="3790951" cy="14904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06ECCD0F-4FA9-4579-8463-9273BCE07B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3102" y="4293944"/>
            <a:ext cx="3790951" cy="4582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11">
            <a:extLst>
              <a:ext uri="{FF2B5EF4-FFF2-40B4-BE49-F238E27FC236}">
                <a16:creationId xmlns:a16="http://schemas.microsoft.com/office/drawing/2014/main" id="{245A98F2-1BBB-42BB-B342-F137DD260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95" y="571298"/>
            <a:ext cx="1041620" cy="1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1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7">
            <a:extLst>
              <a:ext uri="{FF2B5EF4-FFF2-40B4-BE49-F238E27FC236}">
                <a16:creationId xmlns:a16="http://schemas.microsoft.com/office/drawing/2014/main" id="{D6EF59AA-F91E-4571-A76B-E43431A560DA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5535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20" name="Symbol zastępczy tekstu 3">
            <a:extLst>
              <a:ext uri="{FF2B5EF4-FFF2-40B4-BE49-F238E27FC236}">
                <a16:creationId xmlns:a16="http://schemas.microsoft.com/office/drawing/2014/main" id="{9DDAB515-30BB-4FB4-ADC7-D7C2D2ED89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2048" y="1031189"/>
            <a:ext cx="6911975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9845F03-490F-409D-956C-3C9E7DC3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5B7836C-60FD-4C0E-A320-BCC9156A55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70473" y="3094976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>
              <a:defRPr sz="800"/>
            </a:lvl1pPr>
          </a:lstStyle>
          <a:p>
            <a:endParaRPr lang="pl-P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FB98256-0A4F-43AE-9D0A-D6F9DA1D84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70473" y="4467548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>
              <a:defRPr sz="8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7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9845F03-490F-409D-956C-3C9E7DC3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5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0DCC1B5-E52E-40E5-8904-B5CC2F9B5D1D}"/>
              </a:ext>
            </a:extLst>
          </p:cNvPr>
          <p:cNvSpPr/>
          <p:nvPr userDrawn="1"/>
        </p:nvSpPr>
        <p:spPr>
          <a:xfrm>
            <a:off x="1" y="0"/>
            <a:ext cx="419893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>
              <a:latin typeface="+mj-lt"/>
            </a:endParaRP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9845F03-490F-409D-956C-3C9E7DC3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2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9845F03-490F-409D-956C-3C9E7DC3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4" name="Prostokąt 7">
            <a:extLst>
              <a:ext uri="{FF2B5EF4-FFF2-40B4-BE49-F238E27FC236}">
                <a16:creationId xmlns:a16="http://schemas.microsoft.com/office/drawing/2014/main" id="{7EF27727-E03B-449F-AB69-02D368F3BC82}"/>
              </a:ext>
            </a:extLst>
          </p:cNvPr>
          <p:cNvSpPr/>
          <p:nvPr userDrawn="1"/>
        </p:nvSpPr>
        <p:spPr>
          <a:xfrm>
            <a:off x="0" y="3429000"/>
            <a:ext cx="12192000" cy="284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6507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9845F03-490F-409D-956C-3C9E7DC3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DD9E930D-6F90-45D3-86DB-F51C279FA6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4435" y="1586115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CF08F00B-E628-40BF-94FF-E8A60E04E7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54435" y="3039623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399AAD61-0AF9-4961-A8B3-FAFD6B1A2F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54435" y="4493131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A6EB2007-A05B-4B5C-8C45-0797B487DFF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7988" y="1586115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7BC61D8E-1578-4DBC-A899-CA2EFCD7E1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7988" y="3039623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166E3A5C-597E-4C8C-8E53-3016142A44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7988" y="4493131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446536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A0508F5-0364-4563-AA51-1DF5AE50E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9FF338-7719-464A-B9C0-27F0A1BD4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" y="1031189"/>
            <a:ext cx="11376025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4162324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1"/>
            <a:ext cx="12192000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4D2AFD56-2B14-405F-A738-73F102715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" y="1031189"/>
            <a:ext cx="11376025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0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95BEE40-56FF-4B74-90F1-00C0FF9D8FAD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rgbClr val="00A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95643EB1-9EBF-450A-B0AC-55EB48548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893925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FFD65FC-5C0E-4B10-BC73-23A6862520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133492"/>
            <a:ext cx="2140479" cy="2138415"/>
          </a:xfrm>
          <a:prstGeom prst="ellipse">
            <a:avLst/>
          </a:prstGeom>
          <a:solidFill>
            <a:schemeClr val="bg1"/>
          </a:solidFill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83AC0D66-213C-4E5B-B3F6-01D19F5B97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91" y="4191001"/>
            <a:ext cx="3351212" cy="1811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Akapit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A6CA037-2C4A-4BF9-839A-1FFCDF87BF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91" y="3706628"/>
            <a:ext cx="3351212" cy="3485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14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1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95BEE40-56FF-4B74-90F1-00C0FF9D8FAD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95643EB1-9EBF-450A-B0AC-55EB485489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893925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4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03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95BEE40-56FF-4B74-90F1-00C0FF9D8FAD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pic>
        <p:nvPicPr>
          <p:cNvPr id="14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7D6ED629-08F2-4147-94A5-2434ED7E3C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53F2C503-2196-4DCF-9118-1C1358F5B5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8520" y="1586115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9" name="Symbol zastępczy obrazu 2">
            <a:extLst>
              <a:ext uri="{FF2B5EF4-FFF2-40B4-BE49-F238E27FC236}">
                <a16:creationId xmlns:a16="http://schemas.microsoft.com/office/drawing/2014/main" id="{320BC3D8-FE8A-4FF5-A942-779B2C7026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38520" y="3039623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obrazu 2">
            <a:extLst>
              <a:ext uri="{FF2B5EF4-FFF2-40B4-BE49-F238E27FC236}">
                <a16:creationId xmlns:a16="http://schemas.microsoft.com/office/drawing/2014/main" id="{CB7E2F26-1AFB-41D3-B5C7-F7956F59F0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8520" y="4493131"/>
            <a:ext cx="900000" cy="900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2">
            <a:extLst>
              <a:ext uri="{FF2B5EF4-FFF2-40B4-BE49-F238E27FC236}">
                <a16:creationId xmlns:a16="http://schemas.microsoft.com/office/drawing/2014/main" id="{2FFD65FC-5C0E-4B10-BC73-23A6862520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133492"/>
            <a:ext cx="2140479" cy="2138415"/>
          </a:xfrm>
          <a:prstGeom prst="ellipse">
            <a:avLst/>
          </a:prstGeom>
          <a:solidFill>
            <a:schemeClr val="bg1"/>
          </a:solidFill>
        </p:spPr>
        <p:txBody>
          <a:bodyPr lIns="91380" tIns="45718" rIns="91380" bIns="45718"/>
          <a:lstStyle/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077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A0ED2FDE-296B-4BE8-8150-B190204AC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49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97C226C-7D67-43B5-B7CC-AB6F6AD55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17663"/>
            <a:ext cx="4157133" cy="1692804"/>
          </a:xfrm>
          <a:prstGeom prst="rect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8BE3A382-34BC-4D07-BAC7-F8B8811380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2905" y="1617663"/>
            <a:ext cx="3745971" cy="1692804"/>
          </a:xfrm>
          <a:prstGeom prst="rect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D14C2970-F0B1-4A43-80E2-172CCAEEC3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4680" y="1617663"/>
            <a:ext cx="4157359" cy="1692804"/>
          </a:xfrm>
          <a:prstGeom prst="rect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12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2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A9E46760-0E98-4FE5-B8ED-155A3884E1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28519" y="3305767"/>
            <a:ext cx="1332000" cy="1332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43B797DA-A0B3-4463-B4F0-9BF3AB9702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6107" y="3305767"/>
            <a:ext cx="1332000" cy="1332000"/>
          </a:xfrm>
          <a:prstGeom prst="ellipse">
            <a:avLst/>
          </a:prstGeom>
          <a:solidFill>
            <a:schemeClr val="bg2"/>
          </a:solidFill>
        </p:spPr>
        <p:txBody>
          <a:bodyPr lIns="91380" tIns="45718" rIns="91380" bIns="45718"/>
          <a:lstStyle>
            <a:lvl1pPr marL="0" indent="0">
              <a:buNone/>
              <a:defRPr sz="90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F924D3-461A-48E5-A23F-16CA20CEDC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" y="1031189"/>
            <a:ext cx="11376025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</p:spTree>
    <p:extLst>
      <p:ext uri="{BB962C8B-B14F-4D97-AF65-F5344CB8AC3E}">
        <p14:creationId xmlns:p14="http://schemas.microsoft.com/office/powerpoint/2010/main" val="1840683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5" name="Symbol zastępczy obrazu 7">
            <a:extLst>
              <a:ext uri="{FF2B5EF4-FFF2-40B4-BE49-F238E27FC236}">
                <a16:creationId xmlns:a16="http://schemas.microsoft.com/office/drawing/2014/main" id="{E72E2B71-73F4-472F-89ED-FB69A2FCB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0912" y="1831193"/>
            <a:ext cx="1312863" cy="829497"/>
          </a:xfrm>
          <a:prstGeom prst="rect">
            <a:avLst/>
          </a:prstGeom>
          <a:noFill/>
        </p:spPr>
        <p:txBody>
          <a:bodyPr lIns="91380" tIns="45718" rIns="91380" bIns="45718"/>
          <a:lstStyle>
            <a:lvl1pPr>
              <a:defRPr sz="8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obrazu 7">
            <a:extLst>
              <a:ext uri="{FF2B5EF4-FFF2-40B4-BE49-F238E27FC236}">
                <a16:creationId xmlns:a16="http://schemas.microsoft.com/office/drawing/2014/main" id="{1BCBA7E7-9411-416F-B80A-2E1D0DBFCC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2227" y="1831193"/>
            <a:ext cx="1312863" cy="829497"/>
          </a:xfrm>
          <a:prstGeom prst="rect">
            <a:avLst/>
          </a:prstGeom>
          <a:noFill/>
        </p:spPr>
        <p:txBody>
          <a:bodyPr lIns="91380" tIns="45718" rIns="91380" bIns="45718"/>
          <a:lstStyle>
            <a:lvl1pPr>
              <a:defRPr sz="8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7" name="Symbol zastępczy obrazu 7">
            <a:extLst>
              <a:ext uri="{FF2B5EF4-FFF2-40B4-BE49-F238E27FC236}">
                <a16:creationId xmlns:a16="http://schemas.microsoft.com/office/drawing/2014/main" id="{C5B3E67E-EBD2-430A-BCED-0C217BB168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3527" y="1831193"/>
            <a:ext cx="1312863" cy="829497"/>
          </a:xfrm>
          <a:prstGeom prst="rect">
            <a:avLst/>
          </a:prstGeom>
          <a:noFill/>
        </p:spPr>
        <p:txBody>
          <a:bodyPr lIns="91380" tIns="45718" rIns="91380" bIns="45718"/>
          <a:lstStyle>
            <a:lvl1pPr>
              <a:defRPr sz="8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D9B653-4E73-4DDE-9AF1-8E10A6BB647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obrazu 7">
            <a:extLst>
              <a:ext uri="{FF2B5EF4-FFF2-40B4-BE49-F238E27FC236}">
                <a16:creationId xmlns:a16="http://schemas.microsoft.com/office/drawing/2014/main" id="{263E817A-811D-42CC-97CC-2D003184E8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5690" y="4714093"/>
            <a:ext cx="1312863" cy="829497"/>
          </a:xfrm>
          <a:prstGeom prst="rect">
            <a:avLst/>
          </a:prstGeom>
          <a:noFill/>
        </p:spPr>
        <p:txBody>
          <a:bodyPr lIns="91380" tIns="45718" rIns="91380" bIns="45718"/>
          <a:lstStyle>
            <a:lvl1pPr>
              <a:defRPr sz="8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7">
            <a:extLst>
              <a:ext uri="{FF2B5EF4-FFF2-40B4-BE49-F238E27FC236}">
                <a16:creationId xmlns:a16="http://schemas.microsoft.com/office/drawing/2014/main" id="{70898538-0385-4100-8248-3AD14396F0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6980" y="4714093"/>
            <a:ext cx="1312863" cy="829497"/>
          </a:xfrm>
          <a:prstGeom prst="rect">
            <a:avLst/>
          </a:prstGeom>
          <a:noFill/>
        </p:spPr>
        <p:txBody>
          <a:bodyPr lIns="91380" tIns="45718" rIns="91380" bIns="45718"/>
          <a:lstStyle>
            <a:lvl1pPr>
              <a:defRPr sz="8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id="{234079F7-4AF1-4A7C-AB04-6A11437F11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8290" y="4714093"/>
            <a:ext cx="1312863" cy="829497"/>
          </a:xfrm>
          <a:prstGeom prst="rect">
            <a:avLst/>
          </a:prstGeom>
          <a:noFill/>
        </p:spPr>
        <p:txBody>
          <a:bodyPr lIns="91380" tIns="45718" rIns="91380" bIns="45718"/>
          <a:lstStyle>
            <a:lvl1pPr>
              <a:defRPr sz="8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04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4" name="Prostokąt 7">
            <a:extLst>
              <a:ext uri="{FF2B5EF4-FFF2-40B4-BE49-F238E27FC236}">
                <a16:creationId xmlns:a16="http://schemas.microsoft.com/office/drawing/2014/main" id="{9E01878B-57A6-4C41-B0B5-D97A116074CA}"/>
              </a:ext>
            </a:extLst>
          </p:cNvPr>
          <p:cNvSpPr/>
          <p:nvPr userDrawn="1"/>
        </p:nvSpPr>
        <p:spPr>
          <a:xfrm>
            <a:off x="7993103" y="1981953"/>
            <a:ext cx="4198937" cy="357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640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a 19">
            <a:extLst>
              <a:ext uri="{FF2B5EF4-FFF2-40B4-BE49-F238E27FC236}">
                <a16:creationId xmlns:a16="http://schemas.microsoft.com/office/drawing/2014/main" id="{548D1C3A-49CC-4326-9B56-8591AA24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EC87651-56FD-4FFB-8C15-23FA65688E71}"/>
              </a:ext>
            </a:extLst>
          </p:cNvPr>
          <p:cNvSpPr/>
          <p:nvPr userDrawn="1"/>
        </p:nvSpPr>
        <p:spPr>
          <a:xfrm>
            <a:off x="1" y="0"/>
            <a:ext cx="4198939" cy="627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7C53E23-01E6-4F5E-990D-4EAB2C894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553508"/>
            <a:ext cx="2690811" cy="1948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3660307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6" name="Symbol zastępczy obrazu 7">
            <a:extLst>
              <a:ext uri="{FF2B5EF4-FFF2-40B4-BE49-F238E27FC236}">
                <a16:creationId xmlns:a16="http://schemas.microsoft.com/office/drawing/2014/main" id="{979DB5ED-F220-4F1C-AF64-E135F079B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90" y="1742253"/>
            <a:ext cx="5688012" cy="3600000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4472A6EF-59D1-4B8B-A0A9-A427C263C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8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4D2AFD56-2B14-405F-A738-73F102715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95" y="1031189"/>
            <a:ext cx="11376025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id="{2BBC2ADD-87B8-45DC-BD33-6C0DC5BB16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0613" y="1983781"/>
            <a:ext cx="2520000" cy="3456000"/>
          </a:xfrm>
          <a:prstGeom prst="rect">
            <a:avLst/>
          </a:prstGeom>
          <a:solidFill>
            <a:schemeClr val="bg1"/>
          </a:solidFill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5203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236D827F-DBD1-4B4B-BC7C-4D782221D3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0323" y="1"/>
            <a:ext cx="5675881" cy="3371851"/>
          </a:xfrm>
          <a:prstGeom prst="rect">
            <a:avLst/>
          </a:prstGeom>
        </p:spPr>
        <p:txBody>
          <a:bodyPr lIns="91380" tIns="45718" rIns="91380" bIns="45718"/>
          <a:lstStyle/>
          <a:p>
            <a:endParaRPr lang="en-US"/>
          </a:p>
        </p:txBody>
      </p:sp>
      <p:sp>
        <p:nvSpPr>
          <p:cNvPr id="27" name="Symbol zastępczy obrazu 3">
            <a:extLst>
              <a:ext uri="{FF2B5EF4-FFF2-40B4-BE49-F238E27FC236}">
                <a16:creationId xmlns:a16="http://schemas.microsoft.com/office/drawing/2014/main" id="{9A3DEB9D-E035-4308-95D4-0140339EA8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40000" y="1"/>
            <a:ext cx="2952000" cy="3371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380" tIns="45718" rIns="91380" bIns="45718"/>
          <a:lstStyle/>
          <a:p>
            <a:endParaRPr lang="en-US" dirty="0"/>
          </a:p>
        </p:txBody>
      </p:sp>
      <p:sp>
        <p:nvSpPr>
          <p:cNvPr id="10" name="Symbol zastępczy obrazu 3">
            <a:extLst>
              <a:ext uri="{FF2B5EF4-FFF2-40B4-BE49-F238E27FC236}">
                <a16:creationId xmlns:a16="http://schemas.microsoft.com/office/drawing/2014/main" id="{31765D97-58F1-4943-B33A-7C94D83CA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1736" y="4316539"/>
            <a:ext cx="576000" cy="57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380" tIns="45718" rIns="91380" bIns="45718"/>
          <a:lstStyle>
            <a:lvl1pPr marL="0" indent="0">
              <a:buNone/>
              <a:defRPr sz="800"/>
            </a:lvl1pPr>
          </a:lstStyle>
          <a:p>
            <a:r>
              <a:rPr lang="pl-PL" dirty="0" err="1"/>
              <a:t>zdj</a:t>
            </a:r>
            <a:endParaRPr lang="en-US" dirty="0"/>
          </a:p>
        </p:txBody>
      </p:sp>
      <p:sp>
        <p:nvSpPr>
          <p:cNvPr id="15" name="Symbol zastępczy obrazu 3">
            <a:extLst>
              <a:ext uri="{FF2B5EF4-FFF2-40B4-BE49-F238E27FC236}">
                <a16:creationId xmlns:a16="http://schemas.microsoft.com/office/drawing/2014/main" id="{F4B5ECDE-5E23-4CC5-92A0-358DFD09BC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736" y="5018577"/>
            <a:ext cx="576000" cy="57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380" tIns="45718" rIns="91380" bIns="45718"/>
          <a:lstStyle>
            <a:lvl1pPr marL="0" indent="0">
              <a:buNone/>
              <a:defRPr sz="800"/>
            </a:lvl1pPr>
          </a:lstStyle>
          <a:p>
            <a:r>
              <a:rPr lang="pl-PL" dirty="0" err="1"/>
              <a:t>zdj</a:t>
            </a:r>
            <a:endParaRPr lang="en-US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7FD3F98-7747-4A60-97CE-40E0260E5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737" y="549276"/>
            <a:ext cx="2741683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9">
            <a:extLst>
              <a:ext uri="{FF2B5EF4-FFF2-40B4-BE49-F238E27FC236}">
                <a16:creationId xmlns:a16="http://schemas.microsoft.com/office/drawing/2014/main" id="{5ACC9DD6-5D7A-4810-B307-5821C78AB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1" name="Symbol zastępczy obrazu 3">
            <a:extLst>
              <a:ext uri="{FF2B5EF4-FFF2-40B4-BE49-F238E27FC236}">
                <a16:creationId xmlns:a16="http://schemas.microsoft.com/office/drawing/2014/main" id="{CD6FA9BE-86DB-4F3A-9401-854B40F9E3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40000" y="3657600"/>
            <a:ext cx="2952000" cy="2616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380" tIns="45718" rIns="91380" bIns="4571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097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236D827F-DBD1-4B4B-BC7C-4D782221D3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0324" y="1"/>
            <a:ext cx="8493695" cy="3371851"/>
          </a:xfrm>
          <a:prstGeom prst="rect">
            <a:avLst/>
          </a:prstGeom>
        </p:spPr>
        <p:txBody>
          <a:bodyPr lIns="91380" tIns="45718" rIns="91380" bIns="45718"/>
          <a:lstStyle/>
          <a:p>
            <a:endParaRPr lang="en-US"/>
          </a:p>
        </p:txBody>
      </p:sp>
      <p:sp>
        <p:nvSpPr>
          <p:cNvPr id="10" name="Symbol zastępczy obrazu 3">
            <a:extLst>
              <a:ext uri="{FF2B5EF4-FFF2-40B4-BE49-F238E27FC236}">
                <a16:creationId xmlns:a16="http://schemas.microsoft.com/office/drawing/2014/main" id="{31765D97-58F1-4943-B33A-7C94D83CA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1736" y="4837835"/>
            <a:ext cx="576000" cy="57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380" tIns="45718" rIns="91380" bIns="45718"/>
          <a:lstStyle>
            <a:lvl1pPr marL="0" indent="0">
              <a:buNone/>
              <a:defRPr sz="800"/>
            </a:lvl1pPr>
          </a:lstStyle>
          <a:p>
            <a:r>
              <a:rPr lang="pl-PL" dirty="0" err="1"/>
              <a:t>zdj</a:t>
            </a:r>
            <a:endParaRPr lang="en-US" dirty="0"/>
          </a:p>
        </p:txBody>
      </p:sp>
      <p:sp>
        <p:nvSpPr>
          <p:cNvPr id="15" name="Symbol zastępczy obrazu 3">
            <a:extLst>
              <a:ext uri="{FF2B5EF4-FFF2-40B4-BE49-F238E27FC236}">
                <a16:creationId xmlns:a16="http://schemas.microsoft.com/office/drawing/2014/main" id="{F4B5ECDE-5E23-4CC5-92A0-358DFD09BC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736" y="5539873"/>
            <a:ext cx="576000" cy="57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91380" tIns="45718" rIns="91380" bIns="45718"/>
          <a:lstStyle>
            <a:lvl1pPr marL="0" indent="0">
              <a:buNone/>
              <a:defRPr sz="800"/>
            </a:lvl1pPr>
          </a:lstStyle>
          <a:p>
            <a:r>
              <a:rPr lang="pl-PL" dirty="0" err="1"/>
              <a:t>zdj</a:t>
            </a:r>
            <a:endParaRPr lang="en-US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7FD3F98-7747-4A60-97CE-40E0260E5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737" y="549276"/>
            <a:ext cx="2741683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8" name="Grafika 9">
            <a:extLst>
              <a:ext uri="{FF2B5EF4-FFF2-40B4-BE49-F238E27FC236}">
                <a16:creationId xmlns:a16="http://schemas.microsoft.com/office/drawing/2014/main" id="{5ACC9DD6-5D7A-4810-B307-5821C78AB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90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891327A5-D393-4593-BE1B-4DE9623A7EA2}"/>
              </a:ext>
            </a:extLst>
          </p:cNvPr>
          <p:cNvSpPr/>
          <p:nvPr userDrawn="1"/>
        </p:nvSpPr>
        <p:spPr>
          <a:xfrm>
            <a:off x="0" y="-1"/>
            <a:ext cx="8570579" cy="6858001"/>
          </a:xfrm>
          <a:custGeom>
            <a:avLst/>
            <a:gdLst>
              <a:gd name="connsiteX0" fmla="*/ 1388099 w 8570579"/>
              <a:gd name="connsiteY0" fmla="*/ 0 h 6858001"/>
              <a:gd name="connsiteX1" fmla="*/ 3303526 w 8570579"/>
              <a:gd name="connsiteY1" fmla="*/ 0 h 6858001"/>
              <a:gd name="connsiteX2" fmla="*/ 3303526 w 8570579"/>
              <a:gd name="connsiteY2" fmla="*/ 1 h 6858001"/>
              <a:gd name="connsiteX3" fmla="*/ 3315751 w 8570579"/>
              <a:gd name="connsiteY3" fmla="*/ 1 h 6858001"/>
              <a:gd name="connsiteX4" fmla="*/ 4217927 w 8570579"/>
              <a:gd name="connsiteY4" fmla="*/ 1 h 6858001"/>
              <a:gd name="connsiteX5" fmla="*/ 7979793 w 8570579"/>
              <a:gd name="connsiteY5" fmla="*/ 1 h 6858001"/>
              <a:gd name="connsiteX6" fmla="*/ 8030088 w 8570579"/>
              <a:gd name="connsiteY6" fmla="*/ 111251 h 6858001"/>
              <a:gd name="connsiteX7" fmla="*/ 8570579 w 8570579"/>
              <a:gd name="connsiteY7" fmla="*/ 2788401 h 6858001"/>
              <a:gd name="connsiteX8" fmla="*/ 7395959 w 8570579"/>
              <a:gd name="connsiteY8" fmla="*/ 6633845 h 6858001"/>
              <a:gd name="connsiteX9" fmla="*/ 7236558 w 8570579"/>
              <a:gd name="connsiteY9" fmla="*/ 6858001 h 6858001"/>
              <a:gd name="connsiteX10" fmla="*/ 4217927 w 8570579"/>
              <a:gd name="connsiteY10" fmla="*/ 6858001 h 6858001"/>
              <a:gd name="connsiteX11" fmla="*/ 3315751 w 8570579"/>
              <a:gd name="connsiteY11" fmla="*/ 6858001 h 6858001"/>
              <a:gd name="connsiteX12" fmla="*/ 1388099 w 8570579"/>
              <a:gd name="connsiteY12" fmla="*/ 6858001 h 6858001"/>
              <a:gd name="connsiteX13" fmla="*/ 1388099 w 8570579"/>
              <a:gd name="connsiteY13" fmla="*/ 6858000 h 6858001"/>
              <a:gd name="connsiteX14" fmla="*/ 0 w 8570579"/>
              <a:gd name="connsiteY14" fmla="*/ 6858000 h 6858001"/>
              <a:gd name="connsiteX15" fmla="*/ 0 w 8570579"/>
              <a:gd name="connsiteY15" fmla="*/ 1 h 6858001"/>
              <a:gd name="connsiteX16" fmla="*/ 1388099 w 8570579"/>
              <a:gd name="connsiteY16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70579" h="6858001">
                <a:moveTo>
                  <a:pt x="1388099" y="0"/>
                </a:moveTo>
                <a:lnTo>
                  <a:pt x="3303526" y="0"/>
                </a:lnTo>
                <a:lnTo>
                  <a:pt x="3303526" y="1"/>
                </a:lnTo>
                <a:lnTo>
                  <a:pt x="3315751" y="1"/>
                </a:lnTo>
                <a:lnTo>
                  <a:pt x="4217927" y="1"/>
                </a:lnTo>
                <a:lnTo>
                  <a:pt x="7979793" y="1"/>
                </a:lnTo>
                <a:lnTo>
                  <a:pt x="8030088" y="111251"/>
                </a:lnTo>
                <a:cubicBezTo>
                  <a:pt x="8378123" y="934100"/>
                  <a:pt x="8570579" y="1838775"/>
                  <a:pt x="8570579" y="2788401"/>
                </a:cubicBezTo>
                <a:cubicBezTo>
                  <a:pt x="8570579" y="4212840"/>
                  <a:pt x="8137553" y="5536141"/>
                  <a:pt x="7395959" y="6633845"/>
                </a:cubicBezTo>
                <a:lnTo>
                  <a:pt x="7236558" y="6858001"/>
                </a:lnTo>
                <a:lnTo>
                  <a:pt x="4217927" y="6858001"/>
                </a:lnTo>
                <a:lnTo>
                  <a:pt x="3315751" y="6858001"/>
                </a:lnTo>
                <a:lnTo>
                  <a:pt x="1388099" y="6858001"/>
                </a:lnTo>
                <a:lnTo>
                  <a:pt x="1388099" y="6858000"/>
                </a:lnTo>
                <a:lnTo>
                  <a:pt x="0" y="6858000"/>
                </a:lnTo>
                <a:lnTo>
                  <a:pt x="0" y="1"/>
                </a:lnTo>
                <a:lnTo>
                  <a:pt x="1388099" y="1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5000">
                <a:schemeClr val="accent3"/>
              </a:gs>
              <a:gs pos="0">
                <a:schemeClr val="accent4"/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0" tIns="45718" rIns="9138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pl-PL" dirty="0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FCD540E-DFEF-45AD-9DAB-A8DEA0F3AB4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54933" y="2742711"/>
            <a:ext cx="6638131" cy="13725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Zapraszam do kontaktu</a:t>
            </a:r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C871617D-FA94-4FBB-BBFC-422365D37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49" y="5369209"/>
            <a:ext cx="2925763" cy="904631"/>
          </a:xfrm>
          <a:prstGeom prst="rect">
            <a:avLst/>
          </a:prstGeom>
        </p:spPr>
        <p:txBody>
          <a:bodyPr lIns="0" tIns="45718" rIns="0" bIns="45718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l-PL" sz="1600" smtClean="0">
                <a:solidFill>
                  <a:srgbClr val="555555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Grafika 11">
            <a:extLst>
              <a:ext uri="{FF2B5EF4-FFF2-40B4-BE49-F238E27FC236}">
                <a16:creationId xmlns:a16="http://schemas.microsoft.com/office/drawing/2014/main" id="{E6681CA8-7063-4CAA-B08D-E6BEA8BDE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995" y="571298"/>
            <a:ext cx="1041620" cy="1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51AEA5FD-DD76-4C56-AECF-A44A559ED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7383" y="0"/>
            <a:ext cx="8294617" cy="6858000"/>
          </a:xfrm>
          <a:custGeom>
            <a:avLst/>
            <a:gdLst>
              <a:gd name="connsiteX0" fmla="*/ 737896 w 8294617"/>
              <a:gd name="connsiteY0" fmla="*/ 0 h 6858000"/>
              <a:gd name="connsiteX1" fmla="*/ 8294617 w 8294617"/>
              <a:gd name="connsiteY1" fmla="*/ 0 h 6858000"/>
              <a:gd name="connsiteX2" fmla="*/ 8294617 w 8294617"/>
              <a:gd name="connsiteY2" fmla="*/ 6858000 h 6858000"/>
              <a:gd name="connsiteX3" fmla="*/ 0 w 8294617"/>
              <a:gd name="connsiteY3" fmla="*/ 6858000 h 6858000"/>
              <a:gd name="connsiteX4" fmla="*/ 132371 w 8294617"/>
              <a:gd name="connsiteY4" fmla="*/ 6671855 h 6858000"/>
              <a:gd name="connsiteX5" fmla="*/ 1319736 w 8294617"/>
              <a:gd name="connsiteY5" fmla="*/ 2784687 h 6858000"/>
              <a:gd name="connsiteX6" fmla="*/ 773380 w 8294617"/>
              <a:gd name="connsiteY6" fmla="*/ 784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617" h="6858000">
                <a:moveTo>
                  <a:pt x="737896" y="0"/>
                </a:moveTo>
                <a:lnTo>
                  <a:pt x="8294617" y="0"/>
                </a:lnTo>
                <a:lnTo>
                  <a:pt x="8294617" y="6858000"/>
                </a:lnTo>
                <a:lnTo>
                  <a:pt x="0" y="6858000"/>
                </a:lnTo>
                <a:lnTo>
                  <a:pt x="132371" y="6671855"/>
                </a:lnTo>
                <a:cubicBezTo>
                  <a:pt x="882012" y="5562240"/>
                  <a:pt x="1319736" y="4224582"/>
                  <a:pt x="1319736" y="2784687"/>
                </a:cubicBezTo>
                <a:cubicBezTo>
                  <a:pt x="1319736" y="1824757"/>
                  <a:pt x="1125192" y="910266"/>
                  <a:pt x="773380" y="78489"/>
                </a:cubicBezTo>
                <a:close/>
              </a:path>
            </a:pathLst>
          </a:custGeom>
          <a:noFill/>
        </p:spPr>
        <p:txBody>
          <a:bodyPr wrap="square" lIns="91380" tIns="45718" rIns="91380" bIns="45718">
            <a:no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C02C46D-A62A-4046-9C8A-D7F400B9E848}"/>
              </a:ext>
            </a:extLst>
          </p:cNvPr>
          <p:cNvSpPr/>
          <p:nvPr userDrawn="1"/>
        </p:nvSpPr>
        <p:spPr>
          <a:xfrm>
            <a:off x="2" y="0"/>
            <a:ext cx="5254828" cy="6858000"/>
          </a:xfrm>
          <a:custGeom>
            <a:avLst/>
            <a:gdLst>
              <a:gd name="connsiteX0" fmla="*/ 0 w 5254828"/>
              <a:gd name="connsiteY0" fmla="*/ 0 h 6858000"/>
              <a:gd name="connsiteX1" fmla="*/ 4664042 w 5254828"/>
              <a:gd name="connsiteY1" fmla="*/ 0 h 6858000"/>
              <a:gd name="connsiteX2" fmla="*/ 4714337 w 5254828"/>
              <a:gd name="connsiteY2" fmla="*/ 111250 h 6858000"/>
              <a:gd name="connsiteX3" fmla="*/ 5254828 w 5254828"/>
              <a:gd name="connsiteY3" fmla="*/ 2788400 h 6858000"/>
              <a:gd name="connsiteX4" fmla="*/ 4080208 w 5254828"/>
              <a:gd name="connsiteY4" fmla="*/ 6633844 h 6858000"/>
              <a:gd name="connsiteX5" fmla="*/ 3920807 w 5254828"/>
              <a:gd name="connsiteY5" fmla="*/ 6858000 h 6858000"/>
              <a:gd name="connsiteX6" fmla="*/ 0 w 52548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4828" h="6858000">
                <a:moveTo>
                  <a:pt x="0" y="0"/>
                </a:moveTo>
                <a:lnTo>
                  <a:pt x="4664042" y="0"/>
                </a:lnTo>
                <a:lnTo>
                  <a:pt x="4714337" y="111250"/>
                </a:lnTo>
                <a:cubicBezTo>
                  <a:pt x="5062372" y="934099"/>
                  <a:pt x="5254828" y="1838774"/>
                  <a:pt x="5254828" y="2788400"/>
                </a:cubicBezTo>
                <a:cubicBezTo>
                  <a:pt x="5254828" y="4212839"/>
                  <a:pt x="4821802" y="5536140"/>
                  <a:pt x="4080208" y="6633844"/>
                </a:cubicBezTo>
                <a:lnTo>
                  <a:pt x="392080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5000">
                <a:schemeClr val="accent3"/>
              </a:gs>
              <a:gs pos="0">
                <a:schemeClr val="accent4"/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718" rIns="91380" bIns="45718"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3477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059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471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DA0508F5-0364-4563-AA51-1DF5AE50E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6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  <a:prstGeom prst="rect">
            <a:avLst/>
          </a:prstGeom>
        </p:spPr>
        <p:txBody>
          <a:bodyPr lIns="121837" tIns="60918" rIns="121837" bIns="60918"/>
          <a:lstStyle>
            <a:lvl1pPr marL="0" marR="0" indent="0" algn="l" defTabSz="1218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570829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  <a:prstGeom prst="rect">
            <a:avLst/>
          </a:prstGeom>
        </p:spPr>
        <p:txBody>
          <a:bodyPr lIns="121837" tIns="60918" rIns="121837" bIns="60918"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  <a:prstGeom prst="rect">
            <a:avLst/>
          </a:prstGeom>
        </p:spPr>
        <p:txBody>
          <a:bodyPr lIns="121837" tIns="60918" rIns="121837" bIns="60918"/>
          <a:lstStyle>
            <a:lvl1pPr marL="0" indent="0" algn="l" defTabSz="59840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7934" algn="l"/>
                <a:tab pos="2435866" algn="l"/>
                <a:tab pos="3653739" algn="l"/>
                <a:tab pos="4871689" algn="l"/>
                <a:tab pos="6089616" algn="l"/>
                <a:tab pos="7307528" algn="l"/>
                <a:tab pos="8525446" algn="l"/>
                <a:tab pos="9743352" algn="l"/>
                <a:tab pos="10961287" algn="l"/>
                <a:tab pos="12179230" algn="l"/>
                <a:tab pos="13397132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096" indent="0" algn="l" defTabSz="59840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7934" algn="l"/>
                <a:tab pos="2435866" algn="l"/>
                <a:tab pos="3653739" algn="l"/>
                <a:tab pos="4871689" algn="l"/>
                <a:tab pos="6089616" algn="l"/>
                <a:tab pos="7307528" algn="l"/>
                <a:tab pos="8525446" algn="l"/>
                <a:tab pos="9743352" algn="l"/>
                <a:tab pos="10961287" algn="l"/>
                <a:tab pos="12179230" algn="l"/>
                <a:tab pos="13397132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075" indent="0" algn="l" defTabSz="59840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7934" algn="l"/>
                <a:tab pos="2435866" algn="l"/>
                <a:tab pos="3653739" algn="l"/>
                <a:tab pos="4871689" algn="l"/>
                <a:tab pos="6089616" algn="l"/>
                <a:tab pos="7307528" algn="l"/>
                <a:tab pos="8525446" algn="l"/>
                <a:tab pos="9743352" algn="l"/>
                <a:tab pos="10961287" algn="l"/>
                <a:tab pos="12179230" algn="l"/>
                <a:tab pos="13397132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29355" indent="0" algn="l" defTabSz="59840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7934" algn="l"/>
                <a:tab pos="2435866" algn="l"/>
                <a:tab pos="3653739" algn="l"/>
                <a:tab pos="4871689" algn="l"/>
                <a:tab pos="6089616" algn="l"/>
                <a:tab pos="7307528" algn="l"/>
                <a:tab pos="8525446" algn="l"/>
                <a:tab pos="9743352" algn="l"/>
                <a:tab pos="10961287" algn="l"/>
                <a:tab pos="12179230" algn="l"/>
                <a:tab pos="13397132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09335" indent="0" algn="l" defTabSz="59840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7934" algn="l"/>
                <a:tab pos="2435866" algn="l"/>
                <a:tab pos="3653739" algn="l"/>
                <a:tab pos="4871689" algn="l"/>
                <a:tab pos="6089616" algn="l"/>
                <a:tab pos="7307528" algn="l"/>
                <a:tab pos="8525446" algn="l"/>
                <a:tab pos="9743352" algn="l"/>
                <a:tab pos="10961287" algn="l"/>
                <a:tab pos="12179230" algn="l"/>
                <a:tab pos="13397132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9123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12" y="404819"/>
            <a:ext cx="7677151" cy="1116012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295401" y="1952625"/>
            <a:ext cx="4362451" cy="4429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61066" y="1952625"/>
            <a:ext cx="4362449" cy="4429125"/>
          </a:xfrm>
          <a:prstGeom prst="rect">
            <a:avLst/>
          </a:prstGeom>
        </p:spPr>
        <p:txBody>
          <a:bodyPr lIns="121912" tIns="60956" rIns="121912" bIns="60956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11382" y="6453189"/>
            <a:ext cx="1056217" cy="18256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5BC218-6BF3-4D12-98BD-A4338062FF5B}" type="slidenum">
              <a:rPr lang="pl-PL">
                <a:solidFill>
                  <a:srgbClr val="003C7D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3C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ykład stopk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2BBF4D-BC16-4C5B-9281-C1A5090CDF1B}"/>
              </a:ext>
            </a:extLst>
          </p:cNvPr>
          <p:cNvSpPr txBox="1"/>
          <p:nvPr userDrawn="1"/>
        </p:nvSpPr>
        <p:spPr>
          <a:xfrm>
            <a:off x="313269" y="6429593"/>
            <a:ext cx="497947" cy="276999"/>
          </a:xfrm>
          <a:prstGeom prst="rect">
            <a:avLst/>
          </a:prstGeom>
          <a:noFill/>
        </p:spPr>
        <p:txBody>
          <a:bodyPr wrap="square" lIns="91380" tIns="45718" rIns="91380" bIns="45718" rtlCol="0" anchor="ctr">
            <a:spAutoFit/>
          </a:bodyPr>
          <a:lstStyle/>
          <a:p>
            <a:pPr algn="l"/>
            <a:fld id="{7B9D8CFD-F89A-4492-8DE4-F0D817663D63}" type="slidenum">
              <a:rPr lang="pl-PL" sz="120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pl-PL" sz="11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33E7AC9C-BD8F-4456-AC86-0E15A4E126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9789669"/>
              </p:ext>
            </p:extLst>
          </p:nvPr>
        </p:nvGraphicFramePr>
        <p:xfrm>
          <a:off x="811220" y="6500640"/>
          <a:ext cx="8912227" cy="28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583">
                  <a:extLst>
                    <a:ext uri="{9D8B030D-6E8A-4147-A177-3AD203B41FA5}">
                      <a16:colId xmlns:a16="http://schemas.microsoft.com/office/drawing/2014/main" val="1250344086"/>
                    </a:ext>
                  </a:extLst>
                </a:gridCol>
                <a:gridCol w="1149795">
                  <a:extLst>
                    <a:ext uri="{9D8B030D-6E8A-4147-A177-3AD203B41FA5}">
                      <a16:colId xmlns:a16="http://schemas.microsoft.com/office/drawing/2014/main" val="661082882"/>
                    </a:ext>
                  </a:extLst>
                </a:gridCol>
                <a:gridCol w="1149795">
                  <a:extLst>
                    <a:ext uri="{9D8B030D-6E8A-4147-A177-3AD203B41FA5}">
                      <a16:colId xmlns:a16="http://schemas.microsoft.com/office/drawing/2014/main" val="3511418444"/>
                    </a:ext>
                  </a:extLst>
                </a:gridCol>
                <a:gridCol w="1149795">
                  <a:extLst>
                    <a:ext uri="{9D8B030D-6E8A-4147-A177-3AD203B41FA5}">
                      <a16:colId xmlns:a16="http://schemas.microsoft.com/office/drawing/2014/main" val="2708370940"/>
                    </a:ext>
                  </a:extLst>
                </a:gridCol>
                <a:gridCol w="3711259">
                  <a:extLst>
                    <a:ext uri="{9D8B030D-6E8A-4147-A177-3AD203B41FA5}">
                      <a16:colId xmlns:a16="http://schemas.microsoft.com/office/drawing/2014/main" val="3553309786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Tytuł prezentacji PowerPoint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 1 agendy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 2 agendy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 3 agendy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endParaRPr lang="pl-PL" sz="900" b="0" kern="1200" spc="3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7168"/>
                  </a:ext>
                </a:extLst>
              </a:tr>
            </a:tbl>
          </a:graphicData>
        </a:graphic>
      </p:graphicFrame>
      <p:pic>
        <p:nvPicPr>
          <p:cNvPr id="8" name="Grafika 18">
            <a:extLst>
              <a:ext uri="{FF2B5EF4-FFF2-40B4-BE49-F238E27FC236}">
                <a16:creationId xmlns:a16="http://schemas.microsoft.com/office/drawing/2014/main" id="{D0519B8C-9531-4DE6-B8A8-5BD6331C7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5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ykład stop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2BBF4D-BC16-4C5B-9281-C1A5090CDF1B}"/>
              </a:ext>
            </a:extLst>
          </p:cNvPr>
          <p:cNvSpPr txBox="1"/>
          <p:nvPr userDrawn="1"/>
        </p:nvSpPr>
        <p:spPr>
          <a:xfrm>
            <a:off x="313269" y="6429593"/>
            <a:ext cx="497947" cy="276999"/>
          </a:xfrm>
          <a:prstGeom prst="rect">
            <a:avLst/>
          </a:prstGeom>
          <a:noFill/>
        </p:spPr>
        <p:txBody>
          <a:bodyPr wrap="square" lIns="91380" tIns="45718" rIns="91380" bIns="45718" rtlCol="0" anchor="ctr">
            <a:spAutoFit/>
          </a:bodyPr>
          <a:lstStyle/>
          <a:p>
            <a:pPr algn="l"/>
            <a:fld id="{7B9D8CFD-F89A-4492-8DE4-F0D817663D63}" type="slidenum">
              <a:rPr lang="pl-PL" sz="120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pl-PL" sz="11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AD18DA74-D214-4641-951C-9CD2ADF348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23599177"/>
              </p:ext>
            </p:extLst>
          </p:nvPr>
        </p:nvGraphicFramePr>
        <p:xfrm>
          <a:off x="10411605" y="6500640"/>
          <a:ext cx="1372411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411">
                  <a:extLst>
                    <a:ext uri="{9D8B030D-6E8A-4147-A177-3AD203B41FA5}">
                      <a16:colId xmlns:a16="http://schemas.microsoft.com/office/drawing/2014/main" val="66108288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marL="360000" algn="r"/>
                      <a:r>
                        <a:rPr lang="pl-PL" sz="1100" b="0" kern="1200" spc="3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pzu.pl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7168"/>
                  </a:ext>
                </a:extLst>
              </a:tr>
            </a:tbl>
          </a:graphicData>
        </a:graphic>
      </p:graphicFrame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33E7AC9C-BD8F-4456-AC86-0E15A4E126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2860927"/>
              </p:ext>
            </p:extLst>
          </p:nvPr>
        </p:nvGraphicFramePr>
        <p:xfrm>
          <a:off x="811215" y="6500640"/>
          <a:ext cx="3240086" cy="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583">
                  <a:extLst>
                    <a:ext uri="{9D8B030D-6E8A-4147-A177-3AD203B41FA5}">
                      <a16:colId xmlns:a16="http://schemas.microsoft.com/office/drawing/2014/main" val="1250344086"/>
                    </a:ext>
                  </a:extLst>
                </a:gridCol>
                <a:gridCol w="1488503">
                  <a:extLst>
                    <a:ext uri="{9D8B030D-6E8A-4147-A177-3AD203B41FA5}">
                      <a16:colId xmlns:a16="http://schemas.microsoft.com/office/drawing/2014/main" val="661082882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Tytuł prezentacji PowerPoint </a:t>
                      </a:r>
                      <a:endParaRPr lang="pl-PL" sz="900" b="0" kern="1200" spc="30" baseline="0" dirty="0">
                        <a:solidFill>
                          <a:srgbClr val="003C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Rodzaj materiału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7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5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47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2650706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7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47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65298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id="{45E4AB9E-EF90-4635-ACBB-354F3B446C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92" y="1651003"/>
            <a:ext cx="3790951" cy="3797300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 dirty="0"/>
              <a:t>Kliknij ikonę, aby dodać obraz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BE3288B2-A3A1-4D49-B668-3B0B83C01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085A9861-DBA5-4E9D-8751-7F5855AB9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5535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738840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53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311759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17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842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17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93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89782" indent="-380682">
              <a:buFont typeface="Arial" panose="020B0604020202020204" pitchFamily="34" charset="0"/>
              <a:buChar char="•"/>
              <a:defRPr/>
            </a:lvl2pPr>
            <a:lvl3pPr marL="2131787" indent="-304528">
              <a:tabLst>
                <a:tab pos="1431760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75102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26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72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46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915942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2" tIns="60916" rIns="121832" bIns="60916" rtlCol="0" anchor="ctr"/>
          <a:lstStyle/>
          <a:p>
            <a:pPr algn="ctr" defTabSz="121820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46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6140081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3DBA7B-A4DD-476B-87A6-051ABE75B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4195763" cy="6273799"/>
          </a:xfrm>
          <a:prstGeom prst="rect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DC2F7BA4-0D1B-42FA-A7E4-3933708E6C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2048" y="2058017"/>
            <a:ext cx="6911975" cy="2077331"/>
          </a:xfrm>
          <a:prstGeom prst="rect">
            <a:avLst/>
          </a:prstGeom>
        </p:spPr>
        <p:txBody>
          <a:bodyPr lIns="0" tIns="0" rIns="0" bIns="0" anchor="t"/>
          <a:lstStyle>
            <a:lvl1pPr marL="171330" indent="-17133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Source Sans Pro" panose="020B0503030403020204" pitchFamily="34" charset="0"/>
              <a:buChar char="→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D0519B8C-9531-4DE6-B8A8-5BD6331C7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52CD5C69-6CE1-4606-82D0-158D86E292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048" y="5535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35A6BAB3-8481-4CDD-92D9-9B619CB21B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2047" y="1316252"/>
            <a:ext cx="6911977" cy="45820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381400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2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2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4220960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20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2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20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0127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20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36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89806" indent="-380692">
              <a:buFont typeface="Arial" panose="020B0604020202020204" pitchFamily="34" charset="0"/>
              <a:buChar char="•"/>
              <a:defRPr/>
            </a:lvl2pPr>
            <a:lvl3pPr marL="2131840" indent="-304536">
              <a:tabLst>
                <a:tab pos="1431796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5295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32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2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</p:spPr>
        <p:txBody>
          <a:bodyPr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</p:spPr>
        <p:txBody>
          <a:bodyPr/>
          <a:lstStyle>
            <a:lvl1pPr marL="0" indent="0" algn="l" defTabSz="59846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054" algn="l"/>
                <a:tab pos="2436106" algn="l"/>
                <a:tab pos="3654107" algn="l"/>
                <a:tab pos="4872174" algn="l"/>
                <a:tab pos="6090224" algn="l"/>
                <a:tab pos="7308259" algn="l"/>
                <a:tab pos="8526294" algn="l"/>
                <a:tab pos="9744328" algn="l"/>
                <a:tab pos="10962383" algn="l"/>
                <a:tab pos="12180446" algn="l"/>
                <a:tab pos="13398470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144" indent="0" algn="l" defTabSz="59846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054" algn="l"/>
                <a:tab pos="2436106" algn="l"/>
                <a:tab pos="3654107" algn="l"/>
                <a:tab pos="4872174" algn="l"/>
                <a:tab pos="6090224" algn="l"/>
                <a:tab pos="7308259" algn="l"/>
                <a:tab pos="8526294" algn="l"/>
                <a:tab pos="9744328" algn="l"/>
                <a:tab pos="10962383" algn="l"/>
                <a:tab pos="12180446" algn="l"/>
                <a:tab pos="13398470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171" indent="0" algn="l" defTabSz="59846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054" algn="l"/>
                <a:tab pos="2436106" algn="l"/>
                <a:tab pos="3654107" algn="l"/>
                <a:tab pos="4872174" algn="l"/>
                <a:tab pos="6090224" algn="l"/>
                <a:tab pos="7308259" algn="l"/>
                <a:tab pos="8526294" algn="l"/>
                <a:tab pos="9744328" algn="l"/>
                <a:tab pos="10962383" algn="l"/>
                <a:tab pos="12180446" algn="l"/>
                <a:tab pos="13398470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29499" indent="0" algn="l" defTabSz="59846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054" algn="l"/>
                <a:tab pos="2436106" algn="l"/>
                <a:tab pos="3654107" algn="l"/>
                <a:tab pos="4872174" algn="l"/>
                <a:tab pos="6090224" algn="l"/>
                <a:tab pos="7308259" algn="l"/>
                <a:tab pos="8526294" algn="l"/>
                <a:tab pos="9744328" algn="l"/>
                <a:tab pos="10962383" algn="l"/>
                <a:tab pos="12180446" algn="l"/>
                <a:tab pos="13398470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09527" indent="0" algn="l" defTabSz="59846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054" algn="l"/>
                <a:tab pos="2436106" algn="l"/>
                <a:tab pos="3654107" algn="l"/>
                <a:tab pos="4872174" algn="l"/>
                <a:tab pos="6090224" algn="l"/>
                <a:tab pos="7308259" algn="l"/>
                <a:tab pos="8526294" algn="l"/>
                <a:tab pos="9744328" algn="l"/>
                <a:tab pos="10962383" algn="l"/>
                <a:tab pos="12180446" algn="l"/>
                <a:tab pos="13398470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0406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35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47487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3" tIns="60926" rIns="121853" bIns="60926" rtlCol="0" anchor="ctr"/>
          <a:lstStyle/>
          <a:p>
            <a:pPr algn="ctr" defTabSz="121844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35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191173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3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0606176-FE5E-4AF9-A251-73ED68BF51DC}"/>
              </a:ext>
            </a:extLst>
          </p:cNvPr>
          <p:cNvSpPr/>
          <p:nvPr userDrawn="1"/>
        </p:nvSpPr>
        <p:spPr>
          <a:xfrm>
            <a:off x="0" y="-4235"/>
            <a:ext cx="12192000" cy="627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3DBA7B-A4DD-476B-87A6-051ABE75B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92" y="1391720"/>
            <a:ext cx="3790951" cy="3790951"/>
          </a:xfrm>
          <a:prstGeom prst="ellipse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0EA1E711-812D-4E69-9882-645A9B71E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DC2F7BA4-0D1B-42FA-A7E4-3933708E6C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040" y="2105244"/>
            <a:ext cx="6002973" cy="11615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Akapit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57C1C29-F188-49E8-B78A-EDD0D23D7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13917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1" name="Symbol zastępczy tekstu 3">
            <a:extLst>
              <a:ext uri="{FF2B5EF4-FFF2-40B4-BE49-F238E27FC236}">
                <a16:creationId xmlns:a16="http://schemas.microsoft.com/office/drawing/2014/main" id="{81AD7DEE-2F0E-4952-8190-057C0832E4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048" y="3397825"/>
            <a:ext cx="6911975" cy="1659695"/>
          </a:xfrm>
          <a:prstGeom prst="rect">
            <a:avLst/>
          </a:prstGeom>
        </p:spPr>
        <p:txBody>
          <a:bodyPr lIns="0" tIns="0" rIns="0" bIns="0" anchor="t"/>
          <a:lstStyle>
            <a:lvl1pPr marL="171330" indent="-17133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Akapit punktatory</a:t>
            </a:r>
          </a:p>
        </p:txBody>
      </p:sp>
    </p:spTree>
    <p:extLst>
      <p:ext uri="{BB962C8B-B14F-4D97-AF65-F5344CB8AC3E}">
        <p14:creationId xmlns:p14="http://schemas.microsoft.com/office/powerpoint/2010/main" val="3610464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840555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44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2647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44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01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89998" indent="-380766">
              <a:buFont typeface="Arial" panose="020B0604020202020204" pitchFamily="34" charset="0"/>
              <a:buChar char="•"/>
              <a:defRPr/>
            </a:lvl2pPr>
            <a:lvl3pPr marL="2132267" indent="-304600">
              <a:tabLst>
                <a:tab pos="1432084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881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323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43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</p:spPr>
        <p:txBody>
          <a:bodyPr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</p:spPr>
        <p:txBody>
          <a:bodyPr/>
          <a:lstStyle>
            <a:lvl1pPr marL="0" indent="0" algn="l" defTabSz="598577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294" algn="l"/>
                <a:tab pos="2436586" algn="l"/>
                <a:tab pos="3654843" algn="l"/>
                <a:tab pos="4873145" algn="l"/>
                <a:tab pos="6091440" algn="l"/>
                <a:tab pos="7309720" algn="l"/>
                <a:tab pos="8528000" algn="l"/>
                <a:tab pos="9746280" algn="l"/>
                <a:tab pos="10964575" algn="l"/>
                <a:tab pos="12182878" algn="l"/>
                <a:tab pos="13401148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240" indent="0" algn="l" defTabSz="598577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294" algn="l"/>
                <a:tab pos="2436586" algn="l"/>
                <a:tab pos="3654843" algn="l"/>
                <a:tab pos="4873145" algn="l"/>
                <a:tab pos="6091440" algn="l"/>
                <a:tab pos="7309720" algn="l"/>
                <a:tab pos="8528000" algn="l"/>
                <a:tab pos="9746280" algn="l"/>
                <a:tab pos="10964575" algn="l"/>
                <a:tab pos="12182878" algn="l"/>
                <a:tab pos="13401148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363" indent="0" algn="l" defTabSz="598577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294" algn="l"/>
                <a:tab pos="2436586" algn="l"/>
                <a:tab pos="3654843" algn="l"/>
                <a:tab pos="4873145" algn="l"/>
                <a:tab pos="6091440" algn="l"/>
                <a:tab pos="7309720" algn="l"/>
                <a:tab pos="8528000" algn="l"/>
                <a:tab pos="9746280" algn="l"/>
                <a:tab pos="10964575" algn="l"/>
                <a:tab pos="12182878" algn="l"/>
                <a:tab pos="13401148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29787" indent="0" algn="l" defTabSz="598577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294" algn="l"/>
                <a:tab pos="2436586" algn="l"/>
                <a:tab pos="3654843" algn="l"/>
                <a:tab pos="4873145" algn="l"/>
                <a:tab pos="6091440" algn="l"/>
                <a:tab pos="7309720" algn="l"/>
                <a:tab pos="8528000" algn="l"/>
                <a:tab pos="9746280" algn="l"/>
                <a:tab pos="10964575" algn="l"/>
                <a:tab pos="12182878" algn="l"/>
                <a:tab pos="13401148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09911" indent="0" algn="l" defTabSz="598577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294" algn="l"/>
                <a:tab pos="2436586" algn="l"/>
                <a:tab pos="3654843" algn="l"/>
                <a:tab pos="4873145" algn="l"/>
                <a:tab pos="6091440" algn="l"/>
                <a:tab pos="7309720" algn="l"/>
                <a:tab pos="8528000" algn="l"/>
                <a:tab pos="9746280" algn="l"/>
                <a:tab pos="10964575" algn="l"/>
                <a:tab pos="12182878" algn="l"/>
                <a:tab pos="13401148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28256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31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2163068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 anchor="ctr"/>
          <a:lstStyle/>
          <a:p>
            <a:pPr algn="ctr" defTabSz="121853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31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6202179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8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0606176-FE5E-4AF9-A251-73ED68BF51DC}"/>
              </a:ext>
            </a:extLst>
          </p:cNvPr>
          <p:cNvSpPr/>
          <p:nvPr userDrawn="1"/>
        </p:nvSpPr>
        <p:spPr>
          <a:xfrm>
            <a:off x="0" y="-4235"/>
            <a:ext cx="12192000" cy="6278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91380" bIns="45718"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3DBA7B-A4DD-476B-87A6-051ABE75B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92" y="1391720"/>
            <a:ext cx="3790951" cy="3790951"/>
          </a:xfrm>
          <a:prstGeom prst="ellipse">
            <a:avLst/>
          </a:prstGeom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0EA1E711-812D-4E69-9882-645A9B71E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57C1C29-F188-49E8-B78A-EDD0D23D7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2048" y="1391709"/>
            <a:ext cx="6911975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722584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7054604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53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5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92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53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697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90070" indent="-380794">
              <a:buFont typeface="Arial" panose="020B0604020202020204" pitchFamily="34" charset="0"/>
              <a:buChar char="•"/>
              <a:defRPr/>
            </a:lvl2pPr>
            <a:lvl3pPr marL="2132427" indent="-304624">
              <a:tabLst>
                <a:tab pos="1432192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16720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92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6883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</p:spPr>
        <p:txBody>
          <a:bodyPr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</p:spPr>
        <p:txBody>
          <a:bodyPr/>
          <a:lstStyle>
            <a:lvl1pPr marL="0" indent="0" algn="l" defTabSz="59862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384" algn="l"/>
                <a:tab pos="2436766" algn="l"/>
                <a:tab pos="3655119" algn="l"/>
                <a:tab pos="4873511" algn="l"/>
                <a:tab pos="6091896" algn="l"/>
                <a:tab pos="7310268" algn="l"/>
                <a:tab pos="8528640" algn="l"/>
                <a:tab pos="9747012" algn="l"/>
                <a:tab pos="10965397" algn="l"/>
                <a:tab pos="12183790" algn="l"/>
                <a:tab pos="13402152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276" indent="0" algn="l" defTabSz="59862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384" algn="l"/>
                <a:tab pos="2436766" algn="l"/>
                <a:tab pos="3655119" algn="l"/>
                <a:tab pos="4873511" algn="l"/>
                <a:tab pos="6091896" algn="l"/>
                <a:tab pos="7310268" algn="l"/>
                <a:tab pos="8528640" algn="l"/>
                <a:tab pos="9747012" algn="l"/>
                <a:tab pos="10965397" algn="l"/>
                <a:tab pos="12183790" algn="l"/>
                <a:tab pos="13402152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435" indent="0" algn="l" defTabSz="59862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384" algn="l"/>
                <a:tab pos="2436766" algn="l"/>
                <a:tab pos="3655119" algn="l"/>
                <a:tab pos="4873511" algn="l"/>
                <a:tab pos="6091896" algn="l"/>
                <a:tab pos="7310268" algn="l"/>
                <a:tab pos="8528640" algn="l"/>
                <a:tab pos="9747012" algn="l"/>
                <a:tab pos="10965397" algn="l"/>
                <a:tab pos="12183790" algn="l"/>
                <a:tab pos="13402152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29895" indent="0" algn="l" defTabSz="59862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384" algn="l"/>
                <a:tab pos="2436766" algn="l"/>
                <a:tab pos="3655119" algn="l"/>
                <a:tab pos="4873511" algn="l"/>
                <a:tab pos="6091896" algn="l"/>
                <a:tab pos="7310268" algn="l"/>
                <a:tab pos="8528640" algn="l"/>
                <a:tab pos="9747012" algn="l"/>
                <a:tab pos="10965397" algn="l"/>
                <a:tab pos="12183790" algn="l"/>
                <a:tab pos="13402152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10055" indent="0" algn="l" defTabSz="598621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384" algn="l"/>
                <a:tab pos="2436766" algn="l"/>
                <a:tab pos="3655119" algn="l"/>
                <a:tab pos="4873511" algn="l"/>
                <a:tab pos="6091896" algn="l"/>
                <a:tab pos="7310268" algn="l"/>
                <a:tab pos="8528640" algn="l"/>
                <a:tab pos="9747012" algn="l"/>
                <a:tab pos="10965397" algn="l"/>
                <a:tab pos="12183790" algn="l"/>
                <a:tab pos="13402152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42389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26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695706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ctr"/>
          <a:lstStyle/>
          <a:p>
            <a:pPr algn="ctr" defTabSz="121865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26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437330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obrazu 7">
            <a:extLst>
              <a:ext uri="{FF2B5EF4-FFF2-40B4-BE49-F238E27FC236}">
                <a16:creationId xmlns:a16="http://schemas.microsoft.com/office/drawing/2014/main" id="{4CD3B381-13DD-4D0B-8CB1-A5CB7FBDD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451" y="2154039"/>
            <a:ext cx="2520000" cy="3702848"/>
          </a:xfrm>
          <a:prstGeom prst="rect">
            <a:avLst/>
          </a:prstGeom>
          <a:noFill/>
        </p:spPr>
        <p:txBody>
          <a:bodyPr lIns="91380" tIns="45718" rIns="91380" bIns="45718"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3804A0AC-FAB7-4771-9EB5-4325C9EB1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9" y="553509"/>
            <a:ext cx="11372627" cy="479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21" name="Symbol zastępczy tekstu 3">
            <a:extLst>
              <a:ext uri="{FF2B5EF4-FFF2-40B4-BE49-F238E27FC236}">
                <a16:creationId xmlns:a16="http://schemas.microsoft.com/office/drawing/2014/main" id="{F9A462B7-3F15-4B32-AD9A-FCEA8929B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9" y="1031189"/>
            <a:ext cx="4464051" cy="4790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None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8C13D01-2E69-41CD-B859-E4A1C1C2B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220" y="639484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6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e na cał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ymbol zastępczy tekstu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2852936"/>
            <a:ext cx="3744416" cy="1152128"/>
          </a:xfrm>
        </p:spPr>
        <p:txBody>
          <a:bodyPr/>
          <a:lstStyle>
            <a:lvl1pPr marL="0" marR="0" indent="0" algn="l" defTabSz="12186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6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7056111" y="2852336"/>
            <a:ext cx="4581900" cy="1152728"/>
          </a:xfrm>
        </p:spPr>
        <p:txBody>
          <a:bodyPr lIns="0" tIns="0" rIns="0" bIns="0">
            <a:noAutofit/>
          </a:bodyPr>
          <a:lstStyle>
            <a:lvl1pPr algn="l">
              <a:defRPr sz="5200" b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6515808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- zdjecie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" y="452669"/>
            <a:ext cx="4512501" cy="47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1988840"/>
            <a:ext cx="3360373" cy="1440160"/>
          </a:xfrm>
        </p:spPr>
        <p:txBody>
          <a:bodyPr>
            <a:normAutofit/>
          </a:bodyPr>
          <a:lstStyle>
            <a:lvl1pPr marL="0" indent="0" algn="l" defTabSz="1218658" rtl="0" eaLnBrk="1" latinLnBrk="0" hangingPunct="1">
              <a:spcBef>
                <a:spcPct val="0"/>
              </a:spcBef>
              <a:buNone/>
              <a:defRPr lang="pl-PL" sz="37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10" name="Symbol zastępczy tekstu 15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2492337"/>
            <a:ext cx="3744416" cy="1152128"/>
          </a:xfrm>
        </p:spPr>
        <p:txBody>
          <a:bodyPr/>
          <a:lstStyle>
            <a:lvl1pPr marL="0" marR="0" indent="0" algn="l" defTabSz="12186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12186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900" b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sz="1900" b="0" baseline="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prawym przyciskiem myszy na białym tle, formatuj tło i wypełnij je zdjęciem</a:t>
            </a:r>
            <a:endParaRPr lang="pl-PL" sz="1900" b="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59837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 z ilustracj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3236979"/>
            <a:ext cx="4849819" cy="1440160"/>
          </a:xfrm>
        </p:spPr>
        <p:txBody>
          <a:bodyPr>
            <a:normAutofit/>
          </a:bodyPr>
          <a:lstStyle>
            <a:lvl1pPr marL="0" indent="0" algn="l" defTabSz="1218658" rtl="0" eaLnBrk="1" latinLnBrk="0" hangingPunct="1">
              <a:spcBef>
                <a:spcPct val="0"/>
              </a:spcBef>
              <a:buNone/>
              <a:defRPr lang="pl-PL" sz="4300" b="0" kern="1200" baseline="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1. Tytuł rozdziału</a:t>
            </a:r>
          </a:p>
        </p:txBody>
      </p:sp>
      <p:sp>
        <p:nvSpPr>
          <p:cNvPr id="5" name="Symbol zastępczy obrazu 4"/>
          <p:cNvSpPr>
            <a:spLocks noGrp="1"/>
          </p:cNvSpPr>
          <p:nvPr>
            <p:ph type="pic" sz="quarter" idx="10" hasCustomPrompt="1"/>
          </p:nvPr>
        </p:nvSpPr>
        <p:spPr>
          <a:xfrm>
            <a:off x="5901268" y="1651000"/>
            <a:ext cx="4656667" cy="4370917"/>
          </a:xfrm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pl-PL" dirty="0"/>
              <a:t>Wstaw ilustrację PZU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718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z tre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53821"/>
            <a:ext cx="6062464" cy="9509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623392" y="1919819"/>
            <a:ext cx="9217024" cy="2565300"/>
          </a:xfrm>
        </p:spPr>
        <p:txBody>
          <a:bodyPr lIns="0" r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990166" indent="-380832">
              <a:buFont typeface="Arial" panose="020B0604020202020204" pitchFamily="34" charset="0"/>
              <a:buChar char="•"/>
              <a:defRPr/>
            </a:lvl2pPr>
            <a:lvl3pPr marL="2132640" indent="-304656">
              <a:tabLst>
                <a:tab pos="1432336" algn="l"/>
              </a:tabLst>
              <a:defRPr/>
            </a:lvl3pPr>
            <a:lvl4pPr>
              <a:defRPr lang="pl-PL" sz="1700" kern="1200" dirty="0" smtClean="0">
                <a:solidFill>
                  <a:srgbClr val="555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1529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000" y="0"/>
            <a:ext cx="192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448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57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55440" y="2756927"/>
            <a:ext cx="7680000" cy="1116013"/>
          </a:xfrm>
        </p:spPr>
        <p:txBody>
          <a:bodyPr/>
          <a:lstStyle>
            <a:lvl1pPr>
              <a:defRPr lang="pl-PL" sz="4800" kern="1200" dirty="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440" y="5445224"/>
            <a:ext cx="6336704" cy="1128944"/>
          </a:xfrm>
        </p:spPr>
        <p:txBody>
          <a:bodyPr/>
          <a:lstStyle>
            <a:lvl1pPr marL="0" indent="0" algn="l" defTabSz="59868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504" algn="l"/>
                <a:tab pos="2437006" algn="l"/>
                <a:tab pos="3655487" algn="l"/>
                <a:tab pos="4873999" algn="l"/>
                <a:tab pos="6092504" algn="l"/>
                <a:tab pos="7310999" algn="l"/>
                <a:tab pos="8529493" algn="l"/>
                <a:tab pos="9747988" algn="l"/>
                <a:tab pos="10966492" algn="l"/>
                <a:tab pos="12185006" algn="l"/>
                <a:tab pos="13403490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82324" indent="0" algn="l" defTabSz="59868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504" algn="l"/>
                <a:tab pos="2437006" algn="l"/>
                <a:tab pos="3655487" algn="l"/>
                <a:tab pos="4873999" algn="l"/>
                <a:tab pos="6092504" algn="l"/>
                <a:tab pos="7310999" algn="l"/>
                <a:tab pos="8529493" algn="l"/>
                <a:tab pos="9747988" algn="l"/>
                <a:tab pos="10966492" algn="l"/>
                <a:tab pos="12185006" algn="l"/>
                <a:tab pos="13403490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62531" indent="0" algn="l" defTabSz="59868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504" algn="l"/>
                <a:tab pos="2437006" algn="l"/>
                <a:tab pos="3655487" algn="l"/>
                <a:tab pos="4873999" algn="l"/>
                <a:tab pos="6092504" algn="l"/>
                <a:tab pos="7310999" algn="l"/>
                <a:tab pos="8529493" algn="l"/>
                <a:tab pos="9747988" algn="l"/>
                <a:tab pos="10966492" algn="l"/>
                <a:tab pos="12185006" algn="l"/>
                <a:tab pos="13403490" algn="l"/>
              </a:tabLst>
              <a:defRPr lang="pl-PL" sz="1900" kern="1200" dirty="0" smtClean="0">
                <a:solidFill>
                  <a:srgbClr val="646464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430039" indent="0" algn="l" defTabSz="59868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504" algn="l"/>
                <a:tab pos="2437006" algn="l"/>
                <a:tab pos="3655487" algn="l"/>
                <a:tab pos="4873999" algn="l"/>
                <a:tab pos="6092504" algn="l"/>
                <a:tab pos="7310999" algn="l"/>
                <a:tab pos="8529493" algn="l"/>
                <a:tab pos="9747988" algn="l"/>
                <a:tab pos="10966492" algn="l"/>
                <a:tab pos="12185006" algn="l"/>
                <a:tab pos="13403490" algn="l"/>
              </a:tabLst>
              <a:defRPr lang="pl-PL" sz="1500" kern="1200" dirty="0" smtClean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910247" indent="0" algn="l" defTabSz="598680" rtl="0" fontAlgn="base">
              <a:spcBef>
                <a:spcPts val="367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218504" algn="l"/>
                <a:tab pos="2437006" algn="l"/>
                <a:tab pos="3655487" algn="l"/>
                <a:tab pos="4873999" algn="l"/>
                <a:tab pos="6092504" algn="l"/>
                <a:tab pos="7310999" algn="l"/>
                <a:tab pos="8529493" algn="l"/>
                <a:tab pos="9747988" algn="l"/>
                <a:tab pos="10966492" algn="l"/>
                <a:tab pos="12185006" algn="l"/>
                <a:tab pos="13403490" algn="l"/>
              </a:tabLst>
              <a:defRPr lang="pl-PL" sz="1500" kern="120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</a:lstStyle>
          <a:p>
            <a:pPr lvl="0"/>
            <a:r>
              <a:rPr lang="pl-PL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3233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peł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1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19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</p:spTree>
    <p:extLst>
      <p:ext uri="{BB962C8B-B14F-4D97-AF65-F5344CB8AC3E}">
        <p14:creationId xmlns:p14="http://schemas.microsoft.com/office/powerpoint/2010/main" val="1157035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djęcia szparow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-12841"/>
            <a:ext cx="5903979" cy="6858000"/>
          </a:xfrm>
          <a:prstGeom prst="rect">
            <a:avLst/>
          </a:prstGeom>
          <a:gradFill>
            <a:gsLst>
              <a:gs pos="0">
                <a:srgbClr val="EBEBEB">
                  <a:lumMod val="0"/>
                  <a:lumOff val="100000"/>
                </a:srgbClr>
              </a:gs>
              <a:gs pos="48000">
                <a:srgbClr val="F5F5F5"/>
              </a:gs>
              <a:gs pos="100000">
                <a:srgbClr val="EBEBE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1218808"/>
            <a:endParaRPr lang="pl-PL" sz="2400" dirty="0">
              <a:solidFill>
                <a:prstClr val="white"/>
              </a:solidFill>
            </a:endParaRPr>
          </a:p>
        </p:txBody>
      </p:sp>
      <p:pic>
        <p:nvPicPr>
          <p:cNvPr id="15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0" y="0"/>
            <a:ext cx="6744437" cy="68592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"/>
          <p:cNvSpPr>
            <a:spLocks noGrp="1"/>
          </p:cNvSpPr>
          <p:nvPr>
            <p:ph type="ctrTitle" hasCustomPrompt="1"/>
          </p:nvPr>
        </p:nvSpPr>
        <p:spPr>
          <a:xfrm>
            <a:off x="6744439" y="2564304"/>
            <a:ext cx="4893568" cy="1152728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743319" y="6021920"/>
            <a:ext cx="3577167" cy="383413"/>
          </a:xfrm>
        </p:spPr>
        <p:txBody>
          <a:bodyPr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sp>
        <p:nvSpPr>
          <p:cNvPr id="10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744440" y="3980656"/>
            <a:ext cx="4920181" cy="17526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spcBef>
                <a:spcPts val="0"/>
              </a:spcBef>
              <a:buNone/>
              <a:defRPr sz="3300" baseline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  <a:lvl2pPr marL="60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Podtytuł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655943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tytuł w łu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2"/>
          <a:stretch/>
        </p:blipFill>
        <p:spPr>
          <a:xfrm>
            <a:off x="3403059" y="0"/>
            <a:ext cx="8788944" cy="59735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31904" y="2084851"/>
            <a:ext cx="5966453" cy="1143000"/>
          </a:xfrm>
        </p:spPr>
        <p:txBody>
          <a:bodyPr>
            <a:noAutofit/>
          </a:bodyPr>
          <a:lstStyle>
            <a:lvl1pPr>
              <a:defRPr sz="5200">
                <a:gradFill>
                  <a:gsLst>
                    <a:gs pos="0">
                      <a:srgbClr val="00A8E4"/>
                    </a:gs>
                    <a:gs pos="50000">
                      <a:srgbClr val="00509E"/>
                    </a:gs>
                    <a:gs pos="100000">
                      <a:srgbClr val="00285F"/>
                    </a:gs>
                  </a:gsLst>
                  <a:lin ang="0" scaled="0"/>
                </a:gradFill>
              </a:defRPr>
            </a:lvl1pPr>
          </a:lstStyle>
          <a:p>
            <a:r>
              <a:rPr lang="pl-PL" dirty="0"/>
              <a:t>Tytuł prezentacji </a:t>
            </a:r>
            <a:br>
              <a:rPr lang="pl-PL" dirty="0"/>
            </a:br>
            <a:r>
              <a:rPr lang="pl-PL" dirty="0"/>
              <a:t>drugi wiersz</a:t>
            </a:r>
          </a:p>
        </p:txBody>
      </p:sp>
      <p:pic>
        <p:nvPicPr>
          <p:cNvPr id="6" name="Picture 6" descr="\\pzu.pl\dane\DokumentyPZU\PMA\BMA\Identyfikacja Wizualna PZU\LOGOTYPY\LOGO PZU\PZU LOGO RGB\PZU LOGO RGB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925908"/>
            <a:ext cx="3577167" cy="383413"/>
          </a:xfrm>
        </p:spPr>
        <p:txBody>
          <a:bodyPr lIns="0" rIns="0">
            <a:normAutofit/>
          </a:bodyPr>
          <a:lstStyle>
            <a:lvl1pPr marL="0" indent="0">
              <a:buNone/>
              <a:defRPr lang="pl-PL" sz="1300" kern="12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Miejscowość DD.MM.RRRR</a:t>
            </a:r>
          </a:p>
        </p:txBody>
      </p:sp>
      <p:pic>
        <p:nvPicPr>
          <p:cNvPr id="9" name="Picture 5" descr="C:\Users\kszyszka\Desktop\Refresh CI\PZU PLANSZA TV CS6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 rot="16200000" flipH="1">
            <a:off x="5290132" y="-43871"/>
            <a:ext cx="6843645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1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3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7" r:id="rId2"/>
    <p:sldLayoutId id="2147483649" r:id="rId3"/>
    <p:sldLayoutId id="2147483717" r:id="rId4"/>
    <p:sldLayoutId id="2147483753" r:id="rId5"/>
    <p:sldLayoutId id="2147483677" r:id="rId6"/>
    <p:sldLayoutId id="2147483693" r:id="rId7"/>
    <p:sldLayoutId id="2147483749" r:id="rId8"/>
    <p:sldLayoutId id="2147483713" r:id="rId9"/>
    <p:sldLayoutId id="2147483750" r:id="rId10"/>
    <p:sldLayoutId id="2147483765" r:id="rId11"/>
    <p:sldLayoutId id="2147483714" r:id="rId12"/>
    <p:sldLayoutId id="2147483700" r:id="rId13"/>
    <p:sldLayoutId id="2147483696" r:id="rId14"/>
    <p:sldLayoutId id="2147483755" r:id="rId15"/>
    <p:sldLayoutId id="2147483754" r:id="rId16"/>
    <p:sldLayoutId id="2147483751" r:id="rId17"/>
    <p:sldLayoutId id="2147483718" r:id="rId18"/>
    <p:sldLayoutId id="2147483680" r:id="rId19"/>
    <p:sldLayoutId id="2147483766" r:id="rId20"/>
    <p:sldLayoutId id="2147483748" r:id="rId21"/>
    <p:sldLayoutId id="2147483767" r:id="rId22"/>
    <p:sldLayoutId id="2147483763" r:id="rId23"/>
    <p:sldLayoutId id="2147483758" r:id="rId24"/>
    <p:sldLayoutId id="2147483683" r:id="rId25"/>
    <p:sldLayoutId id="2147483678" r:id="rId26"/>
    <p:sldLayoutId id="2147483715" r:id="rId27"/>
    <p:sldLayoutId id="2147483752" r:id="rId28"/>
    <p:sldLayoutId id="2147483757" r:id="rId29"/>
    <p:sldLayoutId id="2147483701" r:id="rId30"/>
    <p:sldLayoutId id="2147483703" r:id="rId31"/>
    <p:sldLayoutId id="2147483764" r:id="rId32"/>
    <p:sldLayoutId id="2147483756" r:id="rId33"/>
    <p:sldLayoutId id="2147483705" r:id="rId34"/>
    <p:sldLayoutId id="2147483706" r:id="rId35"/>
    <p:sldLayoutId id="2147483710" r:id="rId36"/>
    <p:sldLayoutId id="2147483761" r:id="rId37"/>
    <p:sldLayoutId id="2147483768" r:id="rId38"/>
    <p:sldLayoutId id="2147483712" r:id="rId39"/>
    <p:sldLayoutId id="2147483702" r:id="rId40"/>
    <p:sldLayoutId id="2147483762" r:id="rId41"/>
    <p:sldLayoutId id="2147483823" r:id="rId42"/>
    <p:sldLayoutId id="2147483834" r:id="rId43"/>
    <p:sldLayoutId id="2147483835" r:id="rId44"/>
    <p:sldLayoutId id="2147483992" r:id="rId45"/>
  </p:sldLayoutIdLst>
  <p:txStyles>
    <p:titleStyle>
      <a:lvl1pPr algn="l" defTabSz="9137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0" indent="-228440" algn="l" defTabSz="9137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8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8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43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2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4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8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645" userDrawn="1">
          <p15:clr>
            <a:srgbClr val="5ACBF0"/>
          </p15:clr>
        </p15:guide>
        <p15:guide id="5" pos="5035" userDrawn="1">
          <p15:clr>
            <a:srgbClr val="5ACBF0"/>
          </p15:clr>
        </p15:guide>
        <p15:guide id="6" pos="3069" userDrawn="1">
          <p15:clr>
            <a:srgbClr val="547EBF"/>
          </p15:clr>
        </p15:guide>
        <p15:guide id="7" pos="3840" userDrawn="1">
          <p15:clr>
            <a:srgbClr val="A4A3A4"/>
          </p15:clr>
        </p15:guide>
        <p15:guide id="8" orient="horz" pos="346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3" r:id="rId2"/>
  </p:sldLayoutIdLst>
  <p:txStyles>
    <p:titleStyle>
      <a:lvl1pPr algn="l" defTabSz="9137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0" indent="-228440" algn="l" defTabSz="9137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18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8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43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2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40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8" indent="-228440" algn="l" defTabSz="9137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8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43" algn="l" defTabSz="9137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pos="2645">
          <p15:clr>
            <a:srgbClr val="5ACBF0"/>
          </p15:clr>
        </p15:guide>
        <p15:guide id="5" pos="5035">
          <p15:clr>
            <a:srgbClr val="5ACBF0"/>
          </p15:clr>
        </p15:guide>
        <p15:guide id="6" pos="3069">
          <p15:clr>
            <a:srgbClr val="000000"/>
          </p15:clr>
        </p15:guide>
        <p15:guide id="7" pos="3840">
          <p15:clr>
            <a:srgbClr val="547EBF"/>
          </p15:clr>
        </p15:guide>
        <p15:guide id="8" orient="horz" pos="3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829" bIns="60914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433"/>
          </a:xfrm>
          <a:prstGeom prst="rect">
            <a:avLst/>
          </a:prstGeom>
        </p:spPr>
        <p:txBody>
          <a:bodyPr vert="horz" lIns="121829" tIns="60914" rIns="121829" bIns="60914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6183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17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17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6183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17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6183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17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17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121817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6795" indent="-456795" algn="l" defTabSz="1218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89782" indent="-380682" algn="l" defTabSz="12181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2709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1787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0886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49944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2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63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78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4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832" bIns="60916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433"/>
          </a:xfrm>
          <a:prstGeom prst="rect">
            <a:avLst/>
          </a:prstGeom>
        </p:spPr>
        <p:txBody>
          <a:bodyPr vert="horz" lIns="121832" tIns="60916" rIns="121832" bIns="60916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94"/>
            <a:ext cx="2844800" cy="366183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20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20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94"/>
            <a:ext cx="3860800" cy="366183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20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94"/>
            <a:ext cx="2844800" cy="366183"/>
          </a:xfrm>
          <a:prstGeom prst="rect">
            <a:avLst/>
          </a:prstGeom>
        </p:spPr>
        <p:txBody>
          <a:bodyPr vert="horz" lIns="121832" tIns="60916" rIns="121832" bIns="6091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20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20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</p:sldLayoutIdLst>
  <p:txStyles>
    <p:titleStyle>
      <a:lvl1pPr algn="l" defTabSz="121820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6807" indent="-456807" algn="l" defTabSz="1218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89806" indent="-380692" algn="l" defTabSz="12182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2747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1840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0954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50028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44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36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32" indent="-304536" algn="l" defTabSz="12182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79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08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04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14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92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67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80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77" algn="l" defTabSz="12182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853" bIns="60926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433"/>
          </a:xfrm>
          <a:prstGeom prst="rect">
            <a:avLst/>
          </a:prstGeom>
        </p:spPr>
        <p:txBody>
          <a:bodyPr vert="horz" lIns="121853" tIns="60926" rIns="121853" bIns="60926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6183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44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44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6183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44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6183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44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44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txStyles>
    <p:titleStyle>
      <a:lvl1pPr algn="l" defTabSz="121844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6903" indent="-456903" algn="l" defTabSz="1218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89998" indent="-380766" algn="l" defTabSz="1218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3051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2267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1498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50700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933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48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7" indent="-304600" algn="l" defTabSz="1218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07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48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66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94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00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03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1" algn="l" defTabSz="12184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861" bIns="6093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43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6183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53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53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6183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53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6183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53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53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</p:sldLayoutIdLst>
  <p:txStyles>
    <p:titleStyle>
      <a:lvl1pPr algn="l" defTabSz="121853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6939" indent="-456939" algn="l" defTabSz="121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90070" indent="-380794" algn="l" defTabSz="121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3165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2427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1702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50952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229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90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755" indent="-304624" algn="l" defTabSz="121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5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38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02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74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28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53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17" algn="l" defTabSz="121853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872" bIns="60936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433"/>
          </a:xfrm>
          <a:prstGeom prst="rect">
            <a:avLst/>
          </a:prstGeom>
        </p:spPr>
        <p:txBody>
          <a:bodyPr vert="horz" lIns="121872" tIns="60936" rIns="121872" bIns="60936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74"/>
            <a:ext cx="2844800" cy="36618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65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65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74"/>
            <a:ext cx="3860800" cy="36618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65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74"/>
            <a:ext cx="2844800" cy="36618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65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65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</p:sldLayoutIdLst>
  <p:txStyles>
    <p:titleStyle>
      <a:lvl1pPr algn="l" defTabSz="121865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6987" indent="-456987" algn="l" defTabSz="1218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90166" indent="-380832" algn="l" defTabSz="12186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3317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2640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1974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51288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24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46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272" indent="-304656" algn="l" defTabSz="1218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9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58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84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14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32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47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80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05" algn="l" defTabSz="12186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885" bIns="60942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15"/>
            <a:ext cx="10972800" cy="4525433"/>
          </a:xfrm>
          <a:prstGeom prst="rect">
            <a:avLst/>
          </a:prstGeom>
        </p:spPr>
        <p:txBody>
          <a:bodyPr vert="horz" lIns="121885" tIns="60942" rIns="121885" bIns="60942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6183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80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80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6183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80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6183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80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80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9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</p:sldLayoutIdLst>
  <p:txStyles>
    <p:titleStyle>
      <a:lvl1pPr algn="l" defTabSz="121880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7047" indent="-457047" algn="l" defTabSz="1218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90286" indent="-380878" algn="l" defTabSz="12188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3507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2907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2314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51708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6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1218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9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8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4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5966453" cy="1143000"/>
          </a:xfrm>
          <a:prstGeom prst="rect">
            <a:avLst/>
          </a:prstGeom>
        </p:spPr>
        <p:txBody>
          <a:bodyPr vert="horz" lIns="0" tIns="0" rIns="121901" bIns="6095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433"/>
          </a:xfrm>
          <a:prstGeom prst="rect">
            <a:avLst/>
          </a:prstGeom>
        </p:spPr>
        <p:txBody>
          <a:bodyPr vert="horz" lIns="121901" tIns="60950" rIns="121901" bIns="6095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6183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988"/>
            <a:fld id="{DDB4FF8C-7976-4BB0-93EA-4F57566B79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988"/>
              <a:t>13.05.2022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6183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988"/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6183"/>
          </a:xfrm>
          <a:prstGeom prst="rect">
            <a:avLst/>
          </a:prstGeom>
        </p:spPr>
        <p:txBody>
          <a:bodyPr vert="horz" lIns="121901" tIns="60950" rIns="121901" bIns="6095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defRPr>
            </a:lvl1pPr>
          </a:lstStyle>
          <a:p>
            <a:pPr defTabSz="1218988"/>
            <a:fld id="{A2582D6B-3AA5-4E9C-8449-A66933A60A0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1218988"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</p:sldLayoutIdLst>
  <p:txStyles>
    <p:titleStyle>
      <a:lvl1pPr algn="l" defTabSz="1218988" rtl="0" eaLnBrk="1" latinLnBrk="0" hangingPunct="1">
        <a:spcBef>
          <a:spcPct val="0"/>
        </a:spcBef>
        <a:buNone/>
        <a:defRPr sz="3100" kern="1200">
          <a:solidFill>
            <a:srgbClr val="003C7D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</p:titleStyle>
    <p:bodyStyle>
      <a:lvl1pPr marL="457119" indent="-457119" algn="l" defTabSz="1218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1pPr>
      <a:lvl2pPr marL="990430" indent="-380934" algn="l" defTabSz="1218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2pPr>
      <a:lvl3pPr marL="1523735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3pPr>
      <a:lvl4pPr marL="2133227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4pPr>
      <a:lvl5pPr marL="2742722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rgbClr val="555555"/>
          </a:solidFill>
          <a:latin typeface="Source Sans Pro" panose="020B0503030403020204" pitchFamily="34" charset="0"/>
          <a:ea typeface="Source Sans Pro" panose="020B0503030403020204" pitchFamily="34" charset="0"/>
          <a:cs typeface="Tahoma" panose="020B0604030504040204" pitchFamily="34" charset="0"/>
        </a:defRPr>
      </a:lvl5pPr>
      <a:lvl6pPr marL="3352212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9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4" algn="l" defTabSz="1218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5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8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2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4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" t="11920" r="3720" b="9035"/>
          <a:stretch/>
        </p:blipFill>
        <p:spPr>
          <a:xfrm flipH="1">
            <a:off x="-108855" y="0"/>
            <a:ext cx="12300857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C295B30-0ADC-9D41-BFCB-81F563BA6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1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\\pzu.pl\dane\DokumentyPZU\PMA\BMA\Identyfikacja Wizualna PZU\LOGOTYPY\LOGO PZU\PZU LOGO RGB\PZU LOGO RGB-01.png">
            <a:extLst>
              <a:ext uri="{FF2B5EF4-FFF2-40B4-BE49-F238E27FC236}">
                <a16:creationId xmlns:a16="http://schemas.microsoft.com/office/drawing/2014/main" id="{2456B477-126F-B942-88BE-0A347E37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672072" y="2468893"/>
            <a:ext cx="4896545" cy="1152728"/>
          </a:xfrm>
        </p:spPr>
        <p:txBody>
          <a:bodyPr/>
          <a:lstStyle/>
          <a:p>
            <a:pPr defTabSz="609435"/>
            <a:r>
              <a:rPr lang="pl-PL" sz="3700" b="1" dirty="0"/>
              <a:t>PZU U Lekarza</a:t>
            </a:r>
            <a:r>
              <a:rPr lang="pl-PL" sz="3700" dirty="0"/>
              <a:t/>
            </a:r>
            <a:br>
              <a:rPr lang="pl-PL" sz="3700" dirty="0"/>
            </a:br>
            <a:r>
              <a:rPr lang="pl-PL" sz="2700" dirty="0"/>
              <a:t>ambulatoryjna opieka medyczna</a:t>
            </a:r>
            <a:endParaRPr lang="pl-PL" sz="2700" b="1" dirty="0"/>
          </a:p>
        </p:txBody>
      </p:sp>
    </p:spTree>
    <p:extLst>
      <p:ext uri="{BB962C8B-B14F-4D97-AF65-F5344CB8AC3E}">
        <p14:creationId xmlns:p14="http://schemas.microsoft.com/office/powerpoint/2010/main" val="19248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wewnątrz, osoba, podłoże, okno&#10;&#10;Opis wygenerowany automatycznie">
            <a:extLst>
              <a:ext uri="{FF2B5EF4-FFF2-40B4-BE49-F238E27FC236}">
                <a16:creationId xmlns:a16="http://schemas.microsoft.com/office/drawing/2014/main" id="{DE471BDB-FEA6-534B-961D-FAE9999F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" r="13015" b="22626"/>
          <a:stretch/>
        </p:blipFill>
        <p:spPr>
          <a:xfrm flipH="1">
            <a:off x="-2" y="-1964"/>
            <a:ext cx="12196324" cy="685800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3B21189-5445-904B-B623-69D5913D5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89" r="13995"/>
          <a:stretch/>
        </p:blipFill>
        <p:spPr bwMode="auto">
          <a:xfrm>
            <a:off x="5615948" y="9525"/>
            <a:ext cx="6576053" cy="660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\\pzu.pl\dane\DokumentyPZU\PMA\BMA\Identyfikacja Wizualna PZU\LOGOTYPY\LOGO PZU\PZU LOGO RGB\PZU LOGO RGB-01.png">
            <a:extLst>
              <a:ext uri="{FF2B5EF4-FFF2-40B4-BE49-F238E27FC236}">
                <a16:creationId xmlns:a16="http://schemas.microsoft.com/office/drawing/2014/main" id="{EB79CCF2-4ADE-7F44-BC63-51F6C02F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000" y="0"/>
            <a:ext cx="2544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681589" y="2612309"/>
            <a:ext cx="5088565" cy="1152728"/>
          </a:xfrm>
        </p:spPr>
        <p:txBody>
          <a:bodyPr/>
          <a:lstStyle/>
          <a:p>
            <a:pPr defTabSz="609435"/>
            <a:r>
              <a:rPr lang="pl-PL" sz="3700" dirty="0">
                <a:solidFill>
                  <a:srgbClr val="00285F"/>
                </a:solidFill>
              </a:rPr>
              <a:t>Dodatkowe </a:t>
            </a:r>
            <a:br>
              <a:rPr lang="pl-PL" sz="3700" dirty="0">
                <a:solidFill>
                  <a:srgbClr val="00285F"/>
                </a:solidFill>
              </a:rPr>
            </a:br>
            <a:r>
              <a:rPr lang="pl-PL" sz="3700" dirty="0">
                <a:solidFill>
                  <a:srgbClr val="00285F"/>
                </a:solidFill>
              </a:rPr>
              <a:t>elementy oferty</a:t>
            </a:r>
            <a:endParaRPr lang="pl-PL" sz="2700" dirty="0">
              <a:solidFill>
                <a:srgbClr val="0028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osoba, wewnątrz, stół, mężczyzna&#10;&#10;Opis wygenerowany automatycznie">
            <a:extLst>
              <a:ext uri="{FF2B5EF4-FFF2-40B4-BE49-F238E27FC236}">
                <a16:creationId xmlns:a16="http://schemas.microsoft.com/office/drawing/2014/main" id="{084F5BD9-EC2B-1B48-AEA0-79BACCFF1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t="1926" r="24714"/>
          <a:stretch/>
        </p:blipFill>
        <p:spPr>
          <a:xfrm flipH="1">
            <a:off x="0" y="0"/>
            <a:ext cx="5567941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CDA1546-3CA1-0C48-A739-A6ADD618F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6739548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FD8F82E5-40C5-F343-9528-EC894B6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02" y="467425"/>
            <a:ext cx="6910057" cy="720003"/>
          </a:xfrm>
        </p:spPr>
        <p:txBody>
          <a:bodyPr/>
          <a:lstStyle/>
          <a:p>
            <a:r>
              <a:rPr lang="pl-PL" sz="2800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Refundacja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200775" y="1259128"/>
            <a:ext cx="5376597" cy="566301"/>
          </a:xfrm>
          <a:prstGeom prst="rect">
            <a:avLst/>
          </a:prstGeom>
        </p:spPr>
        <p:txBody>
          <a:bodyPr wrap="square" lIns="0" tIns="60952" rIns="121904" bIns="60952">
            <a:spAutoFit/>
          </a:bodyPr>
          <a:lstStyle/>
          <a:p>
            <a:pPr defTabSz="7110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itchFamily="34" charset="0"/>
              </a:rPr>
              <a:t>Zwracamy koszty badań  lub wizyt zrealizowanych</a:t>
            </a:r>
            <a:br>
              <a:rPr lang="pl-PL" sz="1600" b="1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itchFamily="34" charset="0"/>
              </a:rPr>
            </a:br>
            <a:r>
              <a:rPr lang="pl-PL" sz="1600" b="1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itchFamily="34" charset="0"/>
              </a:rPr>
              <a:t>w placówkach medycznych, które nie współpracują z PZU.</a:t>
            </a:r>
            <a:endParaRPr lang="pl-PL" sz="1600" dirty="0">
              <a:solidFill>
                <a:srgbClr val="555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109837" y="3218253"/>
            <a:ext cx="6403771" cy="868321"/>
            <a:chOff x="5052584" y="3397910"/>
            <a:chExt cx="6403771" cy="868320"/>
          </a:xfrm>
        </p:grpSpPr>
        <p:sp>
          <p:nvSpPr>
            <p:cNvPr id="11" name="pole tekstowe 10"/>
            <p:cNvSpPr txBox="1"/>
            <p:nvPr/>
          </p:nvSpPr>
          <p:spPr>
            <a:xfrm>
              <a:off x="6002700" y="3401189"/>
              <a:ext cx="5453655" cy="861761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lvl="0"/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Zwrot kosztów </a:t>
              </a:r>
              <a:r>
                <a:rPr lang="pl-PL" sz="16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 kwocie określonej dla danego świadczenia </a:t>
              </a:r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 „Cenniku świadczeń zdrowotnych”</a:t>
              </a:r>
              <a:r>
                <a:rPr lang="pl-PL" sz="1600" dirty="0"/>
                <a:t>, </a:t>
              </a:r>
              <a:br>
                <a:rPr lang="pl-PL" sz="1600" dirty="0"/>
              </a:br>
              <a:r>
                <a:rPr lang="pl-PL" sz="1600" dirty="0"/>
                <a:t>ale nie wyższej niż wskazana na fakturze</a:t>
              </a:r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.</a:t>
              </a:r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B32351B5-3940-2946-B5E2-30E6A76C3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584" y="3397910"/>
              <a:ext cx="864000" cy="868320"/>
            </a:xfrm>
            <a:prstGeom prst="rect">
              <a:avLst/>
            </a:prstGeom>
          </p:spPr>
        </p:pic>
      </p:grpSp>
      <p:grpSp>
        <p:nvGrpSpPr>
          <p:cNvPr id="8" name="Grupa 7"/>
          <p:cNvGrpSpPr/>
          <p:nvPr/>
        </p:nvGrpSpPr>
        <p:grpSpPr>
          <a:xfrm>
            <a:off x="4845609" y="4328036"/>
            <a:ext cx="5278315" cy="868320"/>
            <a:chOff x="4788356" y="4447781"/>
            <a:chExt cx="5278315" cy="868320"/>
          </a:xfrm>
        </p:grpSpPr>
        <p:sp>
          <p:nvSpPr>
            <p:cNvPr id="6" name="pole tekstowe 5"/>
            <p:cNvSpPr txBox="1"/>
            <p:nvPr/>
          </p:nvSpPr>
          <p:spPr>
            <a:xfrm>
              <a:off x="5768524" y="4574169"/>
              <a:ext cx="4298147" cy="615541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lvl="0"/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Możliwość leczenia </a:t>
              </a:r>
              <a:r>
                <a:rPr lang="pl-PL" sz="16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 dowolnej placówce </a:t>
              </a:r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/>
              </a:r>
              <a:b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na terenie kraju.</a:t>
              </a:r>
            </a:p>
          </p:txBody>
        </p: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CBB68C82-8708-E74A-B2AD-1C3E3E53C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56" y="4447781"/>
              <a:ext cx="864000" cy="868320"/>
            </a:xfrm>
            <a:prstGeom prst="rect">
              <a:avLst/>
            </a:prstGeom>
          </p:spPr>
        </p:pic>
      </p:grpSp>
      <p:grpSp>
        <p:nvGrpSpPr>
          <p:cNvPr id="10" name="Grupa 9"/>
          <p:cNvGrpSpPr/>
          <p:nvPr/>
        </p:nvGrpSpPr>
        <p:grpSpPr>
          <a:xfrm>
            <a:off x="4376323" y="5437823"/>
            <a:ext cx="5756789" cy="868320"/>
            <a:chOff x="4319068" y="5557569"/>
            <a:chExt cx="5756789" cy="868320"/>
          </a:xfrm>
        </p:grpSpPr>
        <p:sp>
          <p:nvSpPr>
            <p:cNvPr id="13" name="pole tekstowe 12"/>
            <p:cNvSpPr txBox="1"/>
            <p:nvPr/>
          </p:nvSpPr>
          <p:spPr>
            <a:xfrm>
              <a:off x="5278649" y="5807069"/>
              <a:ext cx="4797208" cy="369320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Usługa realizowana </a:t>
              </a:r>
              <a:r>
                <a:rPr lang="pl-PL" sz="16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bez autoryzacji infolinii</a:t>
              </a:r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PZU.</a:t>
              </a:r>
            </a:p>
          </p:txBody>
        </p:sp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7500C083-C0DE-E34B-A1D9-E4A390EE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068" y="5557569"/>
              <a:ext cx="864000" cy="868320"/>
            </a:xfrm>
            <a:prstGeom prst="rect">
              <a:avLst/>
            </a:prstGeom>
          </p:spPr>
        </p:pic>
      </p:grpSp>
      <p:grpSp>
        <p:nvGrpSpPr>
          <p:cNvPr id="2" name="Grupa 1"/>
          <p:cNvGrpSpPr/>
          <p:nvPr/>
        </p:nvGrpSpPr>
        <p:grpSpPr>
          <a:xfrm>
            <a:off x="5112038" y="2108465"/>
            <a:ext cx="6464871" cy="868321"/>
            <a:chOff x="5112035" y="2228208"/>
            <a:chExt cx="6464871" cy="868320"/>
          </a:xfrm>
        </p:grpSpPr>
        <p:sp>
          <p:nvSpPr>
            <p:cNvPr id="9" name="pole tekstowe 8"/>
            <p:cNvSpPr txBox="1"/>
            <p:nvPr/>
          </p:nvSpPr>
          <p:spPr>
            <a:xfrm>
              <a:off x="6096000" y="2231487"/>
              <a:ext cx="5480906" cy="861761"/>
            </a:xfrm>
            <a:prstGeom prst="rect">
              <a:avLst/>
            </a:prstGeom>
            <a:noFill/>
          </p:spPr>
          <p:txBody>
            <a:bodyPr wrap="square" lIns="121909" tIns="60954" rIns="121909" bIns="60954" rtlCol="0">
              <a:spAutoFit/>
            </a:bodyPr>
            <a:lstStyle/>
            <a:p>
              <a:pPr lvl="0"/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Zwrot kosztów wizyt lekarskich i badań, które klient posiada w zakresie Opieki Medycznej, wykonanych </a:t>
              </a:r>
              <a:r>
                <a:rPr lang="pl-PL" sz="16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 placówce, która nie współpracuje z PZU</a:t>
              </a:r>
              <a:r>
                <a:rPr lang="pl-PL" sz="16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.</a:t>
              </a:r>
            </a:p>
          </p:txBody>
        </p:sp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88576AF7-3EE9-384C-8FAA-95BCC6452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35" y="2228208"/>
              <a:ext cx="864000" cy="868320"/>
            </a:xfrm>
            <a:prstGeom prst="rect">
              <a:avLst/>
            </a:prstGeom>
          </p:spPr>
        </p:pic>
      </p:grpSp>
      <p:pic>
        <p:nvPicPr>
          <p:cNvPr id="14" name="Picture 6" descr="\\pzu.pl\dane\DokumentyPZU\PMA\BMA\Identyfikacja Wizualna PZU\LOGOTYPY\LOGO PZU\PZU LOGO RGB\PZU LOGO RGB-01.png">
            <a:extLst>
              <a:ext uri="{FF2B5EF4-FFF2-40B4-BE49-F238E27FC236}">
                <a16:creationId xmlns:a16="http://schemas.microsoft.com/office/drawing/2014/main" id="{EB79CCF2-4ADE-7F44-BC63-51F6C02F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4812" y="6193972"/>
            <a:ext cx="664029" cy="6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Placówki Medyczne, które realizują wizyty oraz badania: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10182"/>
              </p:ext>
            </p:extLst>
          </p:nvPr>
        </p:nvGraphicFramePr>
        <p:xfrm>
          <a:off x="787400" y="1707991"/>
          <a:ext cx="10210800" cy="4379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nazwa partnera medycznego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adres (ulica, numer)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miejscowość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Evomed Sp. z o.o.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Dubois 27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err="1">
                          <a:solidFill>
                            <a:srgbClr val="00285F"/>
                          </a:solidFill>
                          <a:effectLst/>
                        </a:rPr>
                        <a:t>Pramed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Wyzwolenia 7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Przychodnia Portowa Sp. z o.o.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Energetyków 2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Dom Lekarski Centrum Medyczne </a:t>
                      </a:r>
                      <a:r>
                        <a:rPr lang="pl-PL" sz="1100" b="1" u="none" strike="noStrike" dirty="0" err="1">
                          <a:solidFill>
                            <a:srgbClr val="00285F"/>
                          </a:solidFill>
                          <a:effectLst/>
                        </a:rPr>
                        <a:t>Outlet</a:t>
                      </a:r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 Park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Struga 42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Dom Lekarski Centrum Medyczne CH Turzyn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Bohaterów Warszawy 42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Dom Lekarski Centrum Medyczne Piastów Office Center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Aleja Piastów 30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 err="1">
                          <a:solidFill>
                            <a:srgbClr val="00285F"/>
                          </a:solidFill>
                          <a:effectLst/>
                        </a:rPr>
                        <a:t>Ankomed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3 Maja 25-27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ASTMAMED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Powstańców Wielkopolskich 66/68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Centrum Rehabilitacji </a:t>
                      </a:r>
                      <a:r>
                        <a:rPr lang="pl-PL" sz="1100" b="1" u="none" strike="noStrike" dirty="0" err="1">
                          <a:solidFill>
                            <a:srgbClr val="00285F"/>
                          </a:solidFill>
                          <a:effectLst/>
                        </a:rPr>
                        <a:t>FinMed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Narutowicza 13E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Baltica Wellnes&amp;Spa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Rodła 8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Medica Medycyna u Pacjenta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Łucznicza 64/142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PZU Zdrowie Diagnostyka Obrazowa Szczecin Bohaterów Warszawy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Bohaterów Warszawy 34/35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PZU Zdrowie Diagnostyka Obrazowa Szczecin Sokołowskiego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Sokołowskiego 11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Affidea 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Powstańców Wielkopolskich 72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Newmedical spółka z o.o.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Mączna 4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ISPL Renata Mackiewicz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Więckowskiego 2/16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Balticmed Sródmieście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Staromłyńska 6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Balticmed Gumieńce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Hrubieszowska 22a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Marine Medical Services Pazim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Rodła 8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Muscat 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WOJSKA POLSKIEGO 22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Dom Lekarski Centrum Medyczne Rydla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Rydla 37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Centrum Rehabilitacji Duet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ALEJA WOJSKA POLSKIEGO 70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Twoja Przychodnia Szczecińskie Centrum Medyczne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>
                          <a:solidFill>
                            <a:srgbClr val="00285F"/>
                          </a:solidFill>
                          <a:effectLst/>
                        </a:rPr>
                        <a:t>Słowackiego 19</a:t>
                      </a:r>
                      <a:endParaRPr lang="pl-PL" sz="1100" b="1" i="0" u="none" strike="noStrike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u="none" strike="noStrike" dirty="0">
                          <a:solidFill>
                            <a:srgbClr val="00285F"/>
                          </a:solidFill>
                          <a:effectLst/>
                        </a:rPr>
                        <a:t>Szczecin</a:t>
                      </a:r>
                      <a:endParaRPr lang="pl-PL" sz="1100" b="1" i="0" u="none" strike="noStrike" dirty="0">
                        <a:solidFill>
                          <a:srgbClr val="00285F"/>
                        </a:solidFill>
                        <a:effectLst/>
                        <a:latin typeface="Source Sans Pro Regular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65744" y="4053069"/>
            <a:ext cx="546052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DCF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9935" tIns="239935" rIns="239935" bIns="239935"/>
          <a:lstStyle/>
          <a:p>
            <a:pPr algn="ctr"/>
            <a:r>
              <a:rPr lang="pl-PL" sz="3700" baseline="3000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/>
              </a:rPr>
              <a:t>Dziękujemy i zachęcamy </a:t>
            </a:r>
          </a:p>
          <a:p>
            <a:pPr algn="ctr"/>
            <a:r>
              <a:rPr lang="pl-PL" sz="3700" b="1" baseline="3000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/>
              </a:rPr>
              <a:t>do</a:t>
            </a:r>
            <a:r>
              <a:rPr lang="pl-PL" sz="3700" baseline="3000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/>
              </a:rPr>
              <a:t> </a:t>
            </a:r>
            <a:r>
              <a:rPr lang="pl-PL" sz="3700" b="1" baseline="3000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/>
              </a:rPr>
              <a:t>skorzystania z naszej oferty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0" t="10813" r="33718" b="39025"/>
          <a:stretch/>
        </p:blipFill>
        <p:spPr bwMode="auto">
          <a:xfrm>
            <a:off x="4751853" y="1268760"/>
            <a:ext cx="2653579" cy="247584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27381" y="5157193"/>
            <a:ext cx="11041227" cy="1308027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r>
              <a:rPr lang="pl-PL" sz="11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Zakładem ubezpieczeń jest PZU Życie SA. Ten materiał nie jest ofertą w rozumieniu art. 66 Kodeksu cywilnego i ma charakter wyłącznie informacyjny. Szczegółowe informacje o zakresie ubezpieczenia, w tym o wyłączeniach i ograniczeniach odpowiedzialności, znajdziesz w aktualnych ogólnych warunkach grupowego ubezpieczenia na życie i zdrowie PZU Opieka Medyczna S, w aktualnych ogólnych warunkach grupowego ubezpieczenia lekowego PZU Opieka Medyczna i  w aktualnych ogólnych warunkach ubezpieczenia szpitalnego Opieka Medyczna, które są dostępne u agentów PZU Życie, w oddziałach PZU i na stronie pzu.pl. </a:t>
            </a:r>
          </a:p>
          <a:p>
            <a:endParaRPr lang="pl-PL" sz="11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ahoma" panose="020B0604030504040204" pitchFamily="34" charset="0"/>
            </a:endParaRPr>
          </a:p>
          <a:p>
            <a:r>
              <a:rPr lang="pl-PL" sz="11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PZU Zdrowie SA jest  podmiotem działającym na zlecenie PZU Życie SA – organizuje świadczenia zdrowotne realizowane w placówkach medycznych. Placówka medyczna to podmiot wykonujący działalność leczniczą, w którym ubezpieczony lub współubezpieczony realizują świadczenia zdrowotne.</a:t>
            </a:r>
          </a:p>
        </p:txBody>
      </p:sp>
    </p:spTree>
    <p:extLst>
      <p:ext uri="{BB962C8B-B14F-4D97-AF65-F5344CB8AC3E}">
        <p14:creationId xmlns:p14="http://schemas.microsoft.com/office/powerpoint/2010/main" val="399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00D453C7-ACF7-C748-99FD-FB97BB167460}"/>
              </a:ext>
            </a:extLst>
          </p:cNvPr>
          <p:cNvSpPr txBox="1">
            <a:spLocks/>
          </p:cNvSpPr>
          <p:nvPr/>
        </p:nvSpPr>
        <p:spPr bwMode="auto">
          <a:xfrm>
            <a:off x="423864" y="359229"/>
            <a:ext cx="10091736" cy="669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9pPr>
          </a:lstStyle>
          <a:p>
            <a:r>
              <a:rPr lang="pl-PL" sz="2800" b="1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PZU U Lekarza </a:t>
            </a:r>
            <a:r>
              <a:rPr lang="pl-PL" sz="2800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– wizyty lekarskie i badania w krótkim czasie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2FEDD68-2895-3145-96BA-3273C7509E63}"/>
              </a:ext>
            </a:extLst>
          </p:cNvPr>
          <p:cNvSpPr/>
          <p:nvPr/>
        </p:nvSpPr>
        <p:spPr>
          <a:xfrm>
            <a:off x="423863" y="1104621"/>
            <a:ext cx="11391900" cy="338539"/>
          </a:xfrm>
          <a:prstGeom prst="rect">
            <a:avLst/>
          </a:prstGeom>
        </p:spPr>
        <p:txBody>
          <a:bodyPr wrap="square" lIns="0" tIns="45710" rIns="0" bIns="45710">
            <a:spAutoFit/>
          </a:bodyPr>
          <a:lstStyle/>
          <a:p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 ofercie mamy 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 zakresy ubezpieczenia. </a:t>
            </a:r>
            <a:endParaRPr 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D7BD48D-5A20-784E-966D-4B0481126C5F}"/>
              </a:ext>
            </a:extLst>
          </p:cNvPr>
          <p:cNvSpPr/>
          <p:nvPr/>
        </p:nvSpPr>
        <p:spPr>
          <a:xfrm>
            <a:off x="4848904" y="2280614"/>
            <a:ext cx="6593796" cy="4031853"/>
          </a:xfrm>
          <a:prstGeom prst="rect">
            <a:avLst/>
          </a:prstGeom>
        </p:spPr>
        <p:txBody>
          <a:bodyPr wrap="square" lIns="0" tIns="45710" rIns="0" bIns="45710">
            <a:spAutoFit/>
          </a:bodyPr>
          <a:lstStyle/>
          <a:p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możliwość przystąpienia do ubezpieczenia </a:t>
            </a:r>
            <a:b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bez ankiety medycznej</a:t>
            </a:r>
            <a:r>
              <a:rPr lang="pl-PL" sz="1600" dirty="0" smtClean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oraz </a:t>
            </a:r>
            <a:r>
              <a:rPr lang="pl-PL" sz="1600" b="1" dirty="0" smtClean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konieczności posiadania ubezpieczenia ochronnego w PZU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dirty="0" smtClean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dostęp 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 35 rodzajów konsultacji specjalistycznych </a:t>
            </a: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(bez skierowań) oraz nawet do blisko 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400 badań diagnostycznych</a:t>
            </a: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  <a:b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dostęp do </a:t>
            </a:r>
            <a:r>
              <a:rPr lang="pl-PL" sz="16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internisty i pediatry </a:t>
            </a:r>
            <a: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 ciągu maksymalnie </a:t>
            </a:r>
            <a:r>
              <a:rPr lang="pl-PL" sz="16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 dni roboczych od zgłoszenia</a:t>
            </a:r>
            <a: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a do </a:t>
            </a:r>
            <a:r>
              <a:rPr lang="pl-PL" sz="16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konsultacji specjalistycznych</a:t>
            </a:r>
            <a: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 ciągu </a:t>
            </a:r>
            <a:r>
              <a:rPr lang="pl-PL" sz="16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 dni</a:t>
            </a:r>
            <a:r>
              <a:rPr lang="pl-PL" sz="16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roboczych,</a:t>
            </a: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możliwość leczenia w 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prywatnych placówkach</a:t>
            </a: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medycznych sieci </a:t>
            </a:r>
            <a:b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PZU Zdrowie w ponad 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600 miastach w Polsce</a:t>
            </a: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(także powiatowych),</a:t>
            </a:r>
            <a:b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l-PL" sz="1600" dirty="0"/>
              <a:t>możliwość objęcia ubezpieczeniem bliskich </a:t>
            </a:r>
            <a:br>
              <a:rPr lang="pl-PL" sz="1600" dirty="0"/>
            </a:br>
            <a:r>
              <a:rPr lang="pl-PL" sz="1600" dirty="0"/>
              <a:t>– małżonka albo partnera życiowego i dzieci.</a:t>
            </a:r>
            <a:endParaRPr 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Obraz 5" descr="Obraz zawierający obiekt&#10;&#10;Opis wygenerowany automatycznie">
            <a:extLst>
              <a:ext uri="{FF2B5EF4-FFF2-40B4-BE49-F238E27FC236}">
                <a16:creationId xmlns:a16="http://schemas.microsoft.com/office/drawing/2014/main" id="{9D20CC69-4D8D-424A-94C8-3850845077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11256"/>
          <a:stretch/>
        </p:blipFill>
        <p:spPr>
          <a:xfrm>
            <a:off x="9994411" y="694125"/>
            <a:ext cx="1935652" cy="16571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F2DDBAE-1B78-C64E-A1FA-9D48022B6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49" y="5497063"/>
            <a:ext cx="417391" cy="576000"/>
          </a:xfrm>
          <a:prstGeom prst="rect">
            <a:avLst/>
          </a:prstGeom>
        </p:spPr>
      </p:pic>
      <p:pic>
        <p:nvPicPr>
          <p:cNvPr id="8" name="Obraz 7" descr="Obraz zawierający obiekt&#10;&#10;Opis wygenerowany automatycznie">
            <a:extLst>
              <a:ext uri="{FF2B5EF4-FFF2-40B4-BE49-F238E27FC236}">
                <a16:creationId xmlns:a16="http://schemas.microsoft.com/office/drawing/2014/main" id="{37AC7273-E659-8F4B-8CEE-9EA05797B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9" y="3889285"/>
            <a:ext cx="576000" cy="576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07B478-0AA4-CE42-BE0F-15D8E3009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43" y="3024857"/>
            <a:ext cx="576000" cy="576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EB94558-447A-AB46-9EA6-9E1B6BC4AA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9" y="4721748"/>
            <a:ext cx="576000" cy="576000"/>
          </a:xfrm>
          <a:prstGeom prst="rect">
            <a:avLst/>
          </a:prstGeom>
        </p:spPr>
      </p:pic>
      <p:pic>
        <p:nvPicPr>
          <p:cNvPr id="11" name="Obraz 10" descr="Obraz zawierający obiekt&#10;&#10;Opis wygenerowany automatycznie">
            <a:extLst>
              <a:ext uri="{FF2B5EF4-FFF2-40B4-BE49-F238E27FC236}">
                <a16:creationId xmlns:a16="http://schemas.microsoft.com/office/drawing/2014/main" id="{387C4B94-087B-FF42-A50F-87880A9ED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04" y="2430300"/>
            <a:ext cx="576000" cy="35060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853359" y="1779661"/>
            <a:ext cx="3232751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Współpraca z nami zapewnia:</a:t>
            </a: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562611" y="2298717"/>
            <a:ext cx="2793320" cy="3503209"/>
            <a:chOff x="503548" y="1529584"/>
            <a:chExt cx="2520477" cy="3202406"/>
          </a:xfrm>
        </p:grpSpPr>
        <p:sp>
          <p:nvSpPr>
            <p:cNvPr id="13" name="Prostokąt zaokrąglony 12">
              <a:extLst>
                <a:ext uri="{FF2B5EF4-FFF2-40B4-BE49-F238E27FC236}">
                  <a16:creationId xmlns:a16="http://schemas.microsoft.com/office/drawing/2014/main" id="{07C1D59C-0B9A-3645-ADD0-FA5176383220}"/>
                </a:ext>
              </a:extLst>
            </p:cNvPr>
            <p:cNvSpPr/>
            <p:nvPr/>
          </p:nvSpPr>
          <p:spPr>
            <a:xfrm>
              <a:off x="647564" y="1529584"/>
              <a:ext cx="2232248" cy="3202406"/>
            </a:xfrm>
            <a:prstGeom prst="roundRect">
              <a:avLst>
                <a:gd name="adj" fmla="val 4963"/>
              </a:avLst>
            </a:prstGeom>
            <a:noFill/>
            <a:ln>
              <a:solidFill>
                <a:srgbClr val="33B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8930384E-7EDF-6A42-B7E1-5E8EF03889F2}"/>
                </a:ext>
              </a:extLst>
            </p:cNvPr>
            <p:cNvSpPr txBox="1"/>
            <p:nvPr/>
          </p:nvSpPr>
          <p:spPr>
            <a:xfrm rot="16200000">
              <a:off x="1931434" y="2977143"/>
              <a:ext cx="1935239" cy="249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>
                  <a:solidFill>
                    <a:srgbClr val="33B0E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WARIANTY   UBEZPIECZENIA</a:t>
              </a:r>
            </a:p>
          </p:txBody>
        </p:sp>
        <p:sp>
          <p:nvSpPr>
            <p:cNvPr id="15" name="Owal 23">
              <a:extLst>
                <a:ext uri="{FF2B5EF4-FFF2-40B4-BE49-F238E27FC236}">
                  <a16:creationId xmlns:a16="http://schemas.microsoft.com/office/drawing/2014/main" id="{0721F1D0-5002-974B-B9B1-1243728DD454}"/>
                </a:ext>
              </a:extLst>
            </p:cNvPr>
            <p:cNvSpPr/>
            <p:nvPr/>
          </p:nvSpPr>
          <p:spPr>
            <a:xfrm>
              <a:off x="503548" y="174132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B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200" b="1" dirty="0">
                  <a:solidFill>
                    <a:srgbClr val="33B0E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</a:t>
              </a:r>
            </a:p>
          </p:txBody>
        </p:sp>
        <p:sp>
          <p:nvSpPr>
            <p:cNvPr id="16" name="Owal 26">
              <a:extLst>
                <a:ext uri="{FF2B5EF4-FFF2-40B4-BE49-F238E27FC236}">
                  <a16:creationId xmlns:a16="http://schemas.microsoft.com/office/drawing/2014/main" id="{7E45223E-9D56-854E-A3F9-2FEAE630BEAE}"/>
                </a:ext>
              </a:extLst>
            </p:cNvPr>
            <p:cNvSpPr/>
            <p:nvPr/>
          </p:nvSpPr>
          <p:spPr>
            <a:xfrm>
              <a:off x="503548" y="257019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B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200" b="1" dirty="0">
                  <a:solidFill>
                    <a:srgbClr val="33B0E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</a:t>
              </a:r>
            </a:p>
          </p:txBody>
        </p:sp>
        <p:sp>
          <p:nvSpPr>
            <p:cNvPr id="17" name="Owal 27">
              <a:extLst>
                <a:ext uri="{FF2B5EF4-FFF2-40B4-BE49-F238E27FC236}">
                  <a16:creationId xmlns:a16="http://schemas.microsoft.com/office/drawing/2014/main" id="{DD258BFA-FCF9-8342-B83C-52963870D8D4}"/>
                </a:ext>
              </a:extLst>
            </p:cNvPr>
            <p:cNvSpPr/>
            <p:nvPr/>
          </p:nvSpPr>
          <p:spPr>
            <a:xfrm>
              <a:off x="503548" y="339906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B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200" b="1" dirty="0">
                  <a:solidFill>
                    <a:srgbClr val="33B0E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3</a:t>
              </a:r>
            </a:p>
          </p:txBody>
        </p:sp>
        <p:sp>
          <p:nvSpPr>
            <p:cNvPr id="18" name="Owal 28">
              <a:extLst>
                <a:ext uri="{FF2B5EF4-FFF2-40B4-BE49-F238E27FC236}">
                  <a16:creationId xmlns:a16="http://schemas.microsoft.com/office/drawing/2014/main" id="{D34E9F28-7B6C-E54D-B73C-2887BE9D8F71}"/>
                </a:ext>
              </a:extLst>
            </p:cNvPr>
            <p:cNvSpPr/>
            <p:nvPr/>
          </p:nvSpPr>
          <p:spPr>
            <a:xfrm>
              <a:off x="503548" y="4227934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B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200" b="1" dirty="0">
                  <a:solidFill>
                    <a:srgbClr val="33B0E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4</a:t>
              </a:r>
            </a:p>
          </p:txBody>
        </p:sp>
        <p:sp>
          <p:nvSpPr>
            <p:cNvPr id="19" name="Prostokąt zaokrąglony 18">
              <a:extLst>
                <a:ext uri="{FF2B5EF4-FFF2-40B4-BE49-F238E27FC236}">
                  <a16:creationId xmlns:a16="http://schemas.microsoft.com/office/drawing/2014/main" id="{B2EC83B9-591E-F744-A32C-5C2475F88817}"/>
                </a:ext>
              </a:extLst>
            </p:cNvPr>
            <p:cNvSpPr/>
            <p:nvPr/>
          </p:nvSpPr>
          <p:spPr>
            <a:xfrm>
              <a:off x="887130" y="1697135"/>
              <a:ext cx="1873423" cy="376411"/>
            </a:xfrm>
            <a:prstGeom prst="roundRect">
              <a:avLst/>
            </a:prstGeom>
            <a:solidFill>
              <a:srgbClr val="A9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r>
                <a:rPr lang="pl-PL" sz="1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STANDARD</a:t>
              </a:r>
            </a:p>
          </p:txBody>
        </p:sp>
        <p:sp>
          <p:nvSpPr>
            <p:cNvPr id="20" name="Prostokąt zaokrąglony 19">
              <a:extLst>
                <a:ext uri="{FF2B5EF4-FFF2-40B4-BE49-F238E27FC236}">
                  <a16:creationId xmlns:a16="http://schemas.microsoft.com/office/drawing/2014/main" id="{8C89E268-76E9-BA45-8C0F-94713B2ADD4E}"/>
                </a:ext>
              </a:extLst>
            </p:cNvPr>
            <p:cNvSpPr/>
            <p:nvPr/>
          </p:nvSpPr>
          <p:spPr>
            <a:xfrm>
              <a:off x="887130" y="2531714"/>
              <a:ext cx="1873423" cy="376411"/>
            </a:xfrm>
            <a:prstGeom prst="roundRect">
              <a:avLst/>
            </a:prstGeom>
            <a:solidFill>
              <a:srgbClr val="33B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72000" rtlCol="0" anchor="ctr"/>
            <a:lstStyle/>
            <a:p>
              <a:r>
                <a:rPr lang="pl-PL" sz="1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KOMFORT </a:t>
              </a:r>
              <a:endParaRPr lang="pl-PL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1" name="Prostokąt zaokrąglony 20">
              <a:extLst>
                <a:ext uri="{FF2B5EF4-FFF2-40B4-BE49-F238E27FC236}">
                  <a16:creationId xmlns:a16="http://schemas.microsoft.com/office/drawing/2014/main" id="{31D89238-4C2E-CD41-BA28-31B890F1A65B}"/>
                </a:ext>
              </a:extLst>
            </p:cNvPr>
            <p:cNvSpPr/>
            <p:nvPr/>
          </p:nvSpPr>
          <p:spPr>
            <a:xfrm>
              <a:off x="887130" y="3366293"/>
              <a:ext cx="1873423" cy="376411"/>
            </a:xfrm>
            <a:prstGeom prst="roundRect">
              <a:avLst/>
            </a:prstGeom>
            <a:solidFill>
              <a:srgbClr val="004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72000" rtlCol="0" anchor="ctr"/>
            <a:lstStyle/>
            <a:p>
              <a:r>
                <a:rPr lang="pl-PL" sz="1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KOMFORT </a:t>
              </a:r>
              <a:r>
                <a:rPr lang="pl-PL" sz="1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PLUS</a:t>
              </a:r>
            </a:p>
          </p:txBody>
        </p:sp>
        <p:sp>
          <p:nvSpPr>
            <p:cNvPr id="22" name="Prostokąt zaokrąglony 21">
              <a:extLst>
                <a:ext uri="{FF2B5EF4-FFF2-40B4-BE49-F238E27FC236}">
                  <a16:creationId xmlns:a16="http://schemas.microsoft.com/office/drawing/2014/main" id="{824689F8-8188-B94D-89FD-D3CA52DECEBF}"/>
                </a:ext>
              </a:extLst>
            </p:cNvPr>
            <p:cNvSpPr/>
            <p:nvPr/>
          </p:nvSpPr>
          <p:spPr>
            <a:xfrm>
              <a:off x="887130" y="4200871"/>
              <a:ext cx="1873423" cy="376411"/>
            </a:xfrm>
            <a:prstGeom prst="roundRect">
              <a:avLst/>
            </a:prstGeom>
            <a:solidFill>
              <a:srgbClr val="003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72000" rtlCol="0" anchor="ctr"/>
            <a:lstStyle/>
            <a:p>
              <a:r>
                <a:rPr lang="pl-PL" sz="1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OPTIMUM</a:t>
              </a:r>
              <a:endParaRPr lang="pl-PL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1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B80E868A-8B3B-9F4B-82BB-BEFBF3CFD33A}"/>
              </a:ext>
            </a:extLst>
          </p:cNvPr>
          <p:cNvSpPr txBox="1">
            <a:spLocks/>
          </p:cNvSpPr>
          <p:nvPr/>
        </p:nvSpPr>
        <p:spPr bwMode="auto">
          <a:xfrm>
            <a:off x="423862" y="571500"/>
            <a:ext cx="8316851" cy="38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9pPr>
          </a:lstStyle>
          <a:p>
            <a:r>
              <a:rPr lang="pl-PL" sz="2800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Warianty oferty standardowej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E48383D-0F3B-014F-AE63-35246F0BE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6203"/>
              </p:ext>
            </p:extLst>
          </p:nvPr>
        </p:nvGraphicFramePr>
        <p:xfrm>
          <a:off x="423865" y="1164291"/>
          <a:ext cx="11391899" cy="5127195"/>
        </p:xfrm>
        <a:graphic>
          <a:graphicData uri="http://schemas.openxmlformats.org/drawingml/2006/table">
            <a:tbl>
              <a:tblPr firstRow="1" firstCol="1" bandRow="1"/>
              <a:tblGrid>
                <a:gridCol w="284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85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ŚWIADCZENIA 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STANDARD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 PLUS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OPTIMUM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konsultacje specjalistyczne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bez limitu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rodzajów konsultacji specjalistycznych 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rodzajów konsultacji specjalistycznych 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en-US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rodzajów konsultacji specjalistycznych 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 rodzaje</a:t>
                      </a:r>
                      <a:r>
                        <a:rPr lang="pl-PL" sz="1200" kern="1200" baseline="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konsultacji specjalistycznych 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konsultacje</a:t>
                      </a:r>
                      <a:r>
                        <a:rPr lang="pl-PL" sz="1200" b="1" kern="1200" baseline="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 specjalistyczne</a:t>
                      </a:r>
                      <a:endParaRPr lang="pl-PL" sz="1200" b="1" kern="1200" dirty="0" smtClean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4 razy w roku</a:t>
                      </a:r>
                      <a:endParaRPr lang="en-US" sz="1200" b="0" kern="1200" dirty="0" smtClean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psychiatra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psychiatra i psycholog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badania diagnostyczne </a:t>
                      </a:r>
                      <a:b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</a:b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bez </a:t>
                      </a:r>
                      <a:r>
                        <a:rPr lang="pl-PL" sz="1200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limitu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22 </a:t>
                      </a:r>
                      <a:b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</a:b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badania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173 </a:t>
                      </a:r>
                      <a:b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</a:b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badania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309 </a:t>
                      </a:r>
                      <a:b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</a:b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badań 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378</a:t>
                      </a:r>
                      <a:b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</a:b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badań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badania diagnostyczne </a:t>
                      </a:r>
                      <a:b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</a:br>
                      <a:r>
                        <a:rPr lang="pl-PL" sz="1200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%, bez </a:t>
                      </a:r>
                      <a:r>
                        <a:rPr lang="pl-PL" sz="1200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limitu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B0F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118 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B0F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badań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L="44451" marR="44451" marT="9525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B0F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118 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B0F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badań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z</a:t>
                      </a:r>
                      <a:r>
                        <a:rPr lang="en-US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abiegi</a:t>
                      </a:r>
                      <a:r>
                        <a:rPr lang="pl-PL" sz="1200" b="1" kern="1200" baseline="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ambulatoryjne</a:t>
                      </a:r>
                      <a:endParaRPr lang="pl-PL" sz="1200" b="1" kern="1200" dirty="0" smtClean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bez limitu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29 zabiegów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29 zabiegów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29 zabiegów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29 zabiegów</a:t>
                      </a:r>
                      <a:endParaRPr lang="en-US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wizyty </a:t>
                      </a:r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domowe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 wizyty rocznie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4 wizyty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rocznie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4 wizyty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rocznie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szczepienia </a:t>
                      </a:r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ochronne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grypa sezonowa,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tężec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grypa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sezonowa</a:t>
                      </a: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tężec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grypa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sezonowa,</a:t>
                      </a:r>
                      <a:r>
                        <a:rPr lang="pl-PL" sz="1200" kern="1200" baseline="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tężec</a:t>
                      </a: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</a:b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WZW typu </a:t>
                      </a: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A i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rehabilitacja </a:t>
                      </a:r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ambulatoryjna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charset="0"/>
                        </a:rPr>
                        <a:t>brak</a:t>
                      </a:r>
                      <a:endParaRPr lang="pl-PL" sz="1200" kern="1200" dirty="0">
                        <a:solidFill>
                          <a:srgbClr val="555555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30 zabiegów rocznie</a:t>
                      </a:r>
                      <a:endParaRPr lang="pl-PL" sz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przegląd </a:t>
                      </a:r>
                      <a:r>
                        <a:rPr lang="pl-PL" sz="1200" b="1" kern="120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stomatologiczny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raz w roku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raz w roku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raz w roku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raz w roku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stomatologia</a:t>
                      </a:r>
                      <a:r>
                        <a:rPr lang="pl-PL" sz="1200" b="1" baseline="0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zachowawcza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555555"/>
                          </a:solidFill>
                          <a:effectLst/>
                          <a:latin typeface="Source Sans Pro"/>
                          <a:ea typeface="Times New Roman"/>
                          <a:cs typeface="Calibri"/>
                        </a:rPr>
                        <a:t>bez limitu</a:t>
                      </a:r>
                      <a:endParaRPr lang="pl-PL" sz="1200" dirty="0">
                        <a:solidFill>
                          <a:srgbClr val="555555"/>
                        </a:solidFill>
                        <a:effectLst/>
                        <a:latin typeface="Source Sans Pro"/>
                        <a:ea typeface="Calibri"/>
                        <a:cs typeface="Times New Roman (Tekst podstawo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20% zniżki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20% zniżki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20% zniżki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20% zniżki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565D4F47-D91C-9E4B-BBD8-1036C8058683}"/>
              </a:ext>
            </a:extLst>
          </p:cNvPr>
          <p:cNvSpPr txBox="1">
            <a:spLocks/>
          </p:cNvSpPr>
          <p:nvPr/>
        </p:nvSpPr>
        <p:spPr bwMode="auto">
          <a:xfrm>
            <a:off x="423863" y="491175"/>
            <a:ext cx="8648637" cy="5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9pPr>
          </a:lstStyle>
          <a:p>
            <a:r>
              <a:rPr lang="pl-PL" sz="2800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Zakres świadczeń – dostępne konsultacje specjalistyczne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E21E4A1-CE61-A740-A3D1-A692D166E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93829"/>
              </p:ext>
            </p:extLst>
          </p:nvPr>
        </p:nvGraphicFramePr>
        <p:xfrm>
          <a:off x="423865" y="1397011"/>
          <a:ext cx="11391899" cy="4839583"/>
        </p:xfrm>
        <a:graphic>
          <a:graphicData uri="http://schemas.openxmlformats.org/drawingml/2006/table">
            <a:tbl>
              <a:tblPr firstRow="1" firstCol="1" bandRow="1"/>
              <a:tblGrid>
                <a:gridCol w="284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792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DOSTĘP</a:t>
                      </a:r>
                      <a:r>
                        <a:rPr lang="pl-PL" sz="1200" b="1" baseline="0" dirty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DO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LEKARZY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STANDARD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 PLUS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OPTIMUM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lekarz rodzinny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internista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pediatra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alergolog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chirurg ogólny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dermatolog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diabetolog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endokrynolog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gastrolog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ginekolog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kardiolog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nefrolog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neurolog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okulista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ortopeda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otolaryngolog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pulmonolog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reumatolog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98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55555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urolog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C0CB41D6-F37E-9E4C-A8CB-708C3882580A}"/>
              </a:ext>
            </a:extLst>
          </p:cNvPr>
          <p:cNvSpPr txBox="1">
            <a:spLocks/>
          </p:cNvSpPr>
          <p:nvPr/>
        </p:nvSpPr>
        <p:spPr bwMode="auto">
          <a:xfrm>
            <a:off x="423865" y="471898"/>
            <a:ext cx="8981395" cy="5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9pPr>
          </a:lstStyle>
          <a:p>
            <a:pPr defTabSz="913334"/>
            <a:r>
              <a:rPr lang="pl-PL" sz="2800" dirty="0">
                <a:ea typeface="Source Sans Pro" panose="020B0503030403020204" pitchFamily="34" charset="0"/>
                <a:cs typeface="Tahoma" panose="020B0604030504040204" pitchFamily="34" charset="0"/>
              </a:rPr>
              <a:t>Zakres świadczeń – dostępne konsultacje specjalistyczne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72341F7-B930-B548-BF3B-3F184526C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14433"/>
              </p:ext>
            </p:extLst>
          </p:nvPr>
        </p:nvGraphicFramePr>
        <p:xfrm>
          <a:off x="423868" y="1397002"/>
          <a:ext cx="11391899" cy="5022782"/>
        </p:xfrm>
        <a:graphic>
          <a:graphicData uri="http://schemas.openxmlformats.org/drawingml/2006/table">
            <a:tbl>
              <a:tblPr firstRow="1" firstCol="1" bandRow="1"/>
              <a:tblGrid>
                <a:gridCol w="284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163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DOSTĘP</a:t>
                      </a:r>
                      <a:r>
                        <a:rPr lang="pl-PL" sz="1200" b="1" baseline="0" dirty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pl-PL" sz="1200" b="1" dirty="0" smtClean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DO </a:t>
                      </a: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LEKARZY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STANDARD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 PLUS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OPTIMUM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anestezjolog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audiolog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chirurg onkolog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hematolog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hepatolog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onkolog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lekarz chorób zakaźnych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neurochirurg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psychiatra </a:t>
                      </a:r>
                      <a:r>
                        <a:rPr lang="pl-PL" sz="1200" b="0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(4 wizyty</a:t>
                      </a:r>
                      <a:r>
                        <a:rPr lang="pl-PL" sz="1200" b="0" kern="1200" baseline="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 w roku)</a:t>
                      </a:r>
                      <a:endParaRPr lang="pl-PL" sz="1200" b="0" kern="1200" dirty="0">
                        <a:solidFill>
                          <a:srgbClr val="595959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 smtClean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 smtClean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chemeClr val="accent3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tak</a:t>
                      </a:r>
                      <a:endParaRPr lang="en-US" sz="1200" b="0" kern="1200" dirty="0" smtClean="0">
                        <a:solidFill>
                          <a:schemeClr val="accent3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psycholog</a:t>
                      </a:r>
                      <a:r>
                        <a:rPr lang="pl-PL" sz="1200" b="1" kern="1200" baseline="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 </a:t>
                      </a:r>
                      <a:r>
                        <a:rPr lang="pl-PL" sz="1200" b="0" kern="1200" baseline="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(4 wizyty w roku – limit łączny na konsultacje psychologa i psychiatry)</a:t>
                      </a:r>
                      <a:endParaRPr lang="pl-PL" sz="1200" b="0" kern="1200" dirty="0">
                        <a:solidFill>
                          <a:srgbClr val="595959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 smtClean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1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radiolog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wenerolog</a:t>
                      </a: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chirurg naczyniowy</a:t>
                      </a:r>
                      <a:endParaRPr lang="pl-PL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proktolog</a:t>
                      </a:r>
                      <a:endParaRPr lang="pl-PL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specjalista rehabilitacji</a:t>
                      </a:r>
                      <a:endParaRPr lang="pl-PL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/>
                        </a:rPr>
                        <a:t>traumatolog</a:t>
                      </a:r>
                      <a:endParaRPr lang="pl-PL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17787" marR="17787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44451" marR="44451" marT="0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2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9597DB39-D724-334D-9AFA-0420D2210A0F}"/>
              </a:ext>
            </a:extLst>
          </p:cNvPr>
          <p:cNvSpPr txBox="1">
            <a:spLocks/>
          </p:cNvSpPr>
          <p:nvPr/>
        </p:nvSpPr>
        <p:spPr bwMode="auto">
          <a:xfrm>
            <a:off x="423862" y="464777"/>
            <a:ext cx="8316851" cy="5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9pPr>
          </a:lstStyle>
          <a:p>
            <a:r>
              <a:rPr lang="pl-PL" sz="2800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Zakres świadczeń – badania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1CA4355-FD90-824D-95C2-0E894076D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18265"/>
              </p:ext>
            </p:extLst>
          </p:nvPr>
        </p:nvGraphicFramePr>
        <p:xfrm>
          <a:off x="423865" y="1396995"/>
          <a:ext cx="11391899" cy="4902213"/>
        </p:xfrm>
        <a:graphic>
          <a:graphicData uri="http://schemas.openxmlformats.org/drawingml/2006/table">
            <a:tbl>
              <a:tblPr firstRow="1" firstCol="1" bandRow="1"/>
              <a:tblGrid>
                <a:gridCol w="284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061">
                <a:tc>
                  <a:txBody>
                    <a:bodyPr/>
                    <a:lstStyle/>
                    <a:p>
                      <a:pPr algn="l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BADANIA</a:t>
                      </a:r>
                      <a:r>
                        <a:rPr lang="pl-PL" sz="1200" b="1" baseline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DIAGNOSTYCZNE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STANDARD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</a:t>
                      </a:r>
                      <a:endParaRPr lang="pl-PL" sz="1200" b="1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KOMFORT PLUS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 Bold"/>
                      </a:endParaRP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OPTIMUM</a:t>
                      </a:r>
                    </a:p>
                  </a:txBody>
                  <a:tcPr marT="34291" marB="34291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h</a:t>
                      </a:r>
                      <a:r>
                        <a:rPr lang="en-US" sz="1200" b="1" kern="1200" dirty="0" err="1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ematologiczne</a:t>
                      </a:r>
                      <a:r>
                        <a:rPr lang="pl-PL" sz="1200" b="1" kern="1200" baseline="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 </a:t>
                      </a:r>
                      <a:r>
                        <a:rPr lang="pl-PL" sz="1200" b="1" kern="1200" baseline="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i</a:t>
                      </a:r>
                      <a:r>
                        <a:rPr lang="en-US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układu krzepnięcia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biochemiczne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 Bold"/>
                        </a:rPr>
                        <a:t>serologiczne i immunologiczne</a:t>
                      </a:r>
                      <a:r>
                        <a:rPr lang="pl-PL" sz="1200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 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 Bold"/>
                        </a:rPr>
                        <a:t>hormonalne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immunologiczne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wirusologiczne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bakteriologiczne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nowotworowe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B0F0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B0F0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moczu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kału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brak</a:t>
                      </a:r>
                      <a:endParaRPr lang="en-US" sz="1200" b="0" kern="1200" dirty="0">
                        <a:solidFill>
                          <a:srgbClr val="555555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1" kern="1200" dirty="0" err="1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Cytologiczne</a:t>
                      </a:r>
                      <a:r>
                        <a:rPr lang="pl-PL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,</a:t>
                      </a:r>
                      <a:r>
                        <a:rPr lang="en-US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wymazu</a:t>
                      </a:r>
                      <a:r>
                        <a:rPr lang="en-US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szyjki</a:t>
                      </a:r>
                      <a:r>
                        <a:rPr lang="en-US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macicy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biopsja cienkoigłowa tarczycy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skórne testy alergiczne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endoskopowe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 smtClean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RTG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USG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TK i NMR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ze zniżką 15</a:t>
                      </a: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064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pl-PL" sz="1200" b="1" kern="1200" dirty="0">
                          <a:solidFill>
                            <a:srgbClr val="595959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/>
                        </a:rPr>
                        <a:t>czynnościowe (EKG, EMG)</a:t>
                      </a:r>
                      <a:endParaRPr lang="pl-PL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/>
                      </a:endParaRPr>
                    </a:p>
                  </a:txBody>
                  <a:tcPr marL="7931" marR="7931" marT="4248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6" rtl="0" eaLnBrk="1" latinLnBrk="0" hangingPunct="1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bezpłatne albo ze zniżką 15%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 smtClean="0">
                          <a:solidFill>
                            <a:srgbClr val="00A8E4"/>
                          </a:solidFill>
                          <a:effectLst/>
                          <a:latin typeface="Source Sans Pro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 kern="1200" dirty="0">
                        <a:solidFill>
                          <a:srgbClr val="00A8E4"/>
                        </a:solidFill>
                        <a:effectLst/>
                        <a:latin typeface="Source Sans Pro"/>
                        <a:ea typeface="Times New Roman"/>
                        <a:cs typeface="Times New Roman"/>
                      </a:endParaRPr>
                    </a:p>
                  </a:txBody>
                  <a:tcPr marL="19824" marR="19824" marT="4248" marB="0" anchor="ctr">
                    <a:lnL w="635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33">
            <a:extLst>
              <a:ext uri="{FF2B5EF4-FFF2-40B4-BE49-F238E27FC236}">
                <a16:creationId xmlns:a16="http://schemas.microsoft.com/office/drawing/2014/main" id="{F1125A17-4C79-4004-BB40-AFAB3F289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73066"/>
              </p:ext>
            </p:extLst>
          </p:nvPr>
        </p:nvGraphicFramePr>
        <p:xfrm>
          <a:off x="3979319" y="1797053"/>
          <a:ext cx="7444334" cy="122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35">
                  <a:extLst>
                    <a:ext uri="{9D8B030D-6E8A-4147-A177-3AD203B41FA5}">
                      <a16:colId xmlns:a16="http://schemas.microsoft.com/office/drawing/2014/main" val="3051119995"/>
                    </a:ext>
                  </a:extLst>
                </a:gridCol>
                <a:gridCol w="5631399">
                  <a:extLst>
                    <a:ext uri="{9D8B030D-6E8A-4147-A177-3AD203B41FA5}">
                      <a16:colId xmlns:a16="http://schemas.microsoft.com/office/drawing/2014/main" val="3117434018"/>
                    </a:ext>
                  </a:extLst>
                </a:gridCol>
              </a:tblGrid>
              <a:tr h="122554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pl-PL" sz="1600" b="1" dirty="0" smtClean="0">
                          <a:solidFill>
                            <a:srgbClr val="003C7D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Konsultacje specjalistyczne</a:t>
                      </a:r>
                      <a:endParaRPr lang="pl-PL" sz="1600" b="1" dirty="0">
                        <a:solidFill>
                          <a:srgbClr val="003C7D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W związku z tym, że problemy z układem oddechowym </a:t>
                      </a:r>
                      <a:b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</a:b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i sercowo-naczyniowym to najczęstsze długofalowe skutki COVID-19, zapewniamy naszym klientom </a:t>
                      </a:r>
                      <a:r>
                        <a:rPr lang="pl-PL" sz="1600" b="1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nielimitowane konsultacje m.in. u kardiologa i pulmonologa</a:t>
                      </a: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</a:t>
                      </a:r>
                    </a:p>
                  </a:txBody>
                  <a:tcPr marL="25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97524"/>
                  </a:ext>
                </a:extLst>
              </a:tr>
            </a:tbl>
          </a:graphicData>
        </a:graphic>
      </p:graphicFrame>
      <p:pic>
        <p:nvPicPr>
          <p:cNvPr id="6" name="Symbol zastępczy obrazu 5" descr="Obraz zawierający osoba, wewnątrz, laptop, komputer&#10;&#10;Opis wygenerowany automatycznie">
            <a:extLst>
              <a:ext uri="{FF2B5EF4-FFF2-40B4-BE49-F238E27FC236}">
                <a16:creationId xmlns:a16="http://schemas.microsoft.com/office/drawing/2014/main" id="{03F448E8-2742-410F-A517-8808A51438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766" y="1797051"/>
            <a:ext cx="2926915" cy="4300760"/>
          </a:xfr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8ECB6A56-F3DB-4AAF-908E-FE6D4558D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565664"/>
            <a:ext cx="11437484" cy="672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Przykłady usług medycznych, </a:t>
            </a:r>
            <a:r>
              <a:rPr lang="pl-PL" dirty="0" smtClean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z </a:t>
            </a:r>
            <a:r>
              <a:rPr lang="pl-PL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których mogą skorzystać </a:t>
            </a:r>
            <a:r>
              <a:rPr lang="pl-PL" dirty="0" smtClean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nasi </a:t>
            </a:r>
            <a:r>
              <a:rPr lang="pl-PL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Klienci </a:t>
            </a:r>
            <a:r>
              <a:rPr lang="pl-PL" dirty="0" smtClean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</a:br>
            <a:r>
              <a:rPr lang="pl-PL" dirty="0" smtClean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po </a:t>
            </a:r>
            <a:r>
              <a:rPr lang="pl-PL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przebyciu COVID-19</a:t>
            </a:r>
          </a:p>
        </p:txBody>
      </p:sp>
      <p:graphicFrame>
        <p:nvGraphicFramePr>
          <p:cNvPr id="18" name="Tabela 33">
            <a:extLst>
              <a:ext uri="{FF2B5EF4-FFF2-40B4-BE49-F238E27FC236}">
                <a16:creationId xmlns:a16="http://schemas.microsoft.com/office/drawing/2014/main" id="{08127930-8FFF-4662-BA5D-AF5D05983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11693"/>
              </p:ext>
            </p:extLst>
          </p:nvPr>
        </p:nvGraphicFramePr>
        <p:xfrm>
          <a:off x="3970852" y="3397095"/>
          <a:ext cx="7452008" cy="117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803">
                  <a:extLst>
                    <a:ext uri="{9D8B030D-6E8A-4147-A177-3AD203B41FA5}">
                      <a16:colId xmlns:a16="http://schemas.microsoft.com/office/drawing/2014/main" val="3051119995"/>
                    </a:ext>
                  </a:extLst>
                </a:gridCol>
                <a:gridCol w="5637205">
                  <a:extLst>
                    <a:ext uri="{9D8B030D-6E8A-4147-A177-3AD203B41FA5}">
                      <a16:colId xmlns:a16="http://schemas.microsoft.com/office/drawing/2014/main" val="3117434018"/>
                    </a:ext>
                  </a:extLst>
                </a:gridCol>
              </a:tblGrid>
              <a:tr h="117278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pl-PL" sz="1600" b="1" dirty="0" smtClean="0">
                          <a:solidFill>
                            <a:srgbClr val="003C7D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Badania laboratoryjne</a:t>
                      </a:r>
                      <a:endParaRPr lang="pl-PL" sz="1600" b="1" dirty="0">
                        <a:solidFill>
                          <a:srgbClr val="003C7D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Z naszym ubezpieczeniem możesz bezpłatnie i szybko wykonać najczęściej zlecane ozdrowieńcom badania krwi, </a:t>
                      </a:r>
                      <a:b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</a:b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takie jak </a:t>
                      </a:r>
                      <a:r>
                        <a:rPr lang="pl-PL" sz="1600" b="1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morfologia, CRP, próby wątrobowe</a:t>
                      </a: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.</a:t>
                      </a:r>
                    </a:p>
                  </a:txBody>
                  <a:tcPr marL="25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997524"/>
                  </a:ext>
                </a:extLst>
              </a:tr>
            </a:tbl>
          </a:graphicData>
        </a:graphic>
      </p:graphicFrame>
      <p:graphicFrame>
        <p:nvGraphicFramePr>
          <p:cNvPr id="19" name="Tabela 33">
            <a:extLst>
              <a:ext uri="{FF2B5EF4-FFF2-40B4-BE49-F238E27FC236}">
                <a16:creationId xmlns:a16="http://schemas.microsoft.com/office/drawing/2014/main" id="{D4FE00A3-AA4E-4AEA-8A69-3DDC14A8F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38919"/>
              </p:ext>
            </p:extLst>
          </p:nvPr>
        </p:nvGraphicFramePr>
        <p:xfrm>
          <a:off x="3979319" y="4944379"/>
          <a:ext cx="7444334" cy="117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35">
                  <a:extLst>
                    <a:ext uri="{9D8B030D-6E8A-4147-A177-3AD203B41FA5}">
                      <a16:colId xmlns:a16="http://schemas.microsoft.com/office/drawing/2014/main" val="3051119995"/>
                    </a:ext>
                  </a:extLst>
                </a:gridCol>
                <a:gridCol w="5631399">
                  <a:extLst>
                    <a:ext uri="{9D8B030D-6E8A-4147-A177-3AD203B41FA5}">
                      <a16:colId xmlns:a16="http://schemas.microsoft.com/office/drawing/2014/main" val="3117434018"/>
                    </a:ext>
                  </a:extLst>
                </a:gridCol>
              </a:tblGrid>
              <a:tr h="117278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pl-PL" sz="1600" b="1" dirty="0" smtClean="0">
                          <a:solidFill>
                            <a:srgbClr val="003C7D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EKG </a:t>
                      </a:r>
                      <a:br>
                        <a:rPr lang="pl-PL" sz="1600" b="1" dirty="0" smtClean="0">
                          <a:solidFill>
                            <a:srgbClr val="003C7D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</a:br>
                      <a:r>
                        <a:rPr lang="pl-PL" sz="1600" b="1" dirty="0" smtClean="0">
                          <a:solidFill>
                            <a:srgbClr val="003C7D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 badania obrazowe</a:t>
                      </a:r>
                      <a:endParaRPr lang="pl-PL" sz="1600" b="1" dirty="0">
                        <a:solidFill>
                          <a:srgbClr val="003C7D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Zapewniamy również  </a:t>
                      </a:r>
                      <a:r>
                        <a:rPr lang="pl-PL" sz="1600" b="1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EKG, RTG klatki piersiowej</a:t>
                      </a: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, </a:t>
                      </a:r>
                      <a:b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</a:b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a także – w wariantach Komfort Plus i Optimum – </a:t>
                      </a:r>
                      <a:r>
                        <a:rPr lang="pl-PL" sz="1600" b="1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ECHO serca,</a:t>
                      </a:r>
                      <a:r>
                        <a:rPr lang="pl-PL" sz="1600" b="1" kern="1200" baseline="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tomografię komputerową oraz rezonans magnetyczny </a:t>
                      </a:r>
                      <a:r>
                        <a:rPr lang="pl-PL" sz="1600" b="0" kern="1200" dirty="0" smtClean="0">
                          <a:solidFill>
                            <a:srgbClr val="555555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klatki piersiowej i głowy.</a:t>
                      </a:r>
                    </a:p>
                  </a:txBody>
                  <a:tcPr marL="25200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9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2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40BB728-0E50-8343-AD1A-2B417BCBD0EC}"/>
              </a:ext>
            </a:extLst>
          </p:cNvPr>
          <p:cNvSpPr/>
          <p:nvPr/>
        </p:nvSpPr>
        <p:spPr>
          <a:xfrm>
            <a:off x="423865" y="3511095"/>
            <a:ext cx="4022505" cy="1728904"/>
          </a:xfrm>
          <a:prstGeom prst="rect">
            <a:avLst/>
          </a:prstGeom>
          <a:noFill/>
          <a:ln w="952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31979" rIns="91436" bIns="71997" rtlCol="0" anchor="t"/>
          <a:lstStyle/>
          <a:p>
            <a:pPr algn="ctr" defTabSz="449151" fontAlgn="base">
              <a:buClr>
                <a:srgbClr val="000000"/>
              </a:buClr>
              <a:buSzPct val="100000"/>
            </a:pPr>
            <a:r>
              <a:rPr lang="pl-PL" alt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Serwisu mojePZU</a:t>
            </a:r>
            <a: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na stronie moje.pzu.pl lub w aplikacji mobilnej mojePZU </a:t>
            </a:r>
            <a:b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(pobierz ją z App Store lub Google Play), </a:t>
            </a:r>
            <a:b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za pomocą których możesz  samodzielnie umawiać i odwoływać wizyty</a:t>
            </a:r>
            <a:endParaRPr lang="pl-PL" altLang="pl-PL" sz="1600" dirty="0">
              <a:solidFill>
                <a:srgbClr val="6464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23866" y="1070297"/>
            <a:ext cx="6330641" cy="338539"/>
          </a:xfrm>
          <a:prstGeom prst="rect">
            <a:avLst/>
          </a:prstGeom>
          <a:noFill/>
        </p:spPr>
        <p:txBody>
          <a:bodyPr wrap="square" lIns="0" tIns="45710" rIns="91420" bIns="45710" rtlCol="0">
            <a:spAutoFit/>
          </a:bodyPr>
          <a:lstStyle/>
          <a:p>
            <a:pPr defTabSz="457090"/>
            <a:r>
              <a:rPr lang="pl-PL" sz="16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 Bold"/>
              </a:rPr>
              <a:t>Na wizytę lub telekonsultację u lekarza</a:t>
            </a:r>
            <a:r>
              <a:rPr lang="en-US" sz="16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 Bold"/>
              </a:rPr>
              <a:t> </a:t>
            </a:r>
            <a:r>
              <a:rPr lang="pl-PL" sz="16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 Bold"/>
              </a:rPr>
              <a:t>umawiamy </a:t>
            </a:r>
            <a:r>
              <a:rPr lang="en-US" sz="1600" dirty="0">
                <a:solidFill>
                  <a:srgbClr val="555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 Bold"/>
              </a:rPr>
              <a:t>za pośrednictwem: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340D6BB-E124-6F45-A7FB-921E53DCC54B}"/>
              </a:ext>
            </a:extLst>
          </p:cNvPr>
          <p:cNvSpPr txBox="1">
            <a:spLocks/>
          </p:cNvSpPr>
          <p:nvPr/>
        </p:nvSpPr>
        <p:spPr bwMode="auto">
          <a:xfrm>
            <a:off x="423864" y="486058"/>
            <a:ext cx="7308431" cy="5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C7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C7D"/>
                </a:solidFill>
                <a:latin typeface="Tahoma" pitchFamily="34" charset="0"/>
              </a:defRPr>
            </a:lvl9pPr>
          </a:lstStyle>
          <a:p>
            <a:r>
              <a:rPr lang="pl-PL" sz="2800" b="1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Umawianie wizyt </a:t>
            </a:r>
            <a:r>
              <a:rPr lang="pl-PL" sz="2800" dirty="0"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– jak to działa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4F8B48D-47E3-AF43-B665-A480AF39D78C}"/>
              </a:ext>
            </a:extLst>
          </p:cNvPr>
          <p:cNvSpPr/>
          <p:nvPr/>
        </p:nvSpPr>
        <p:spPr>
          <a:xfrm>
            <a:off x="4587881" y="3511548"/>
            <a:ext cx="4021200" cy="1728451"/>
          </a:xfrm>
          <a:prstGeom prst="rect">
            <a:avLst/>
          </a:prstGeom>
          <a:noFill/>
          <a:ln w="952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31979" rIns="91436" bIns="71997" rtlCol="0" anchor="ctr"/>
          <a:lstStyle/>
          <a:p>
            <a:pPr algn="ctr" defTabSz="449151" fontAlgn="base">
              <a:buClr>
                <a:srgbClr val="000000"/>
              </a:buClr>
              <a:buSzPct val="100000"/>
            </a:pPr>
            <a:r>
              <a:rPr lang="pl-PL" alt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całodobowej infolinii </a:t>
            </a:r>
            <a: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PZU Zdrowie czynnej 7 dni w tygodniu – pod numerem </a:t>
            </a:r>
            <a:b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alt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801 405 905 </a:t>
            </a:r>
            <a: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 </a:t>
            </a:r>
            <a:r>
              <a:rPr lang="pl-PL" sz="1600" b="1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22 56 65 666</a:t>
            </a:r>
          </a:p>
          <a:p>
            <a:pPr algn="ctr" defTabSz="449151" fontAlgn="base">
              <a:buClr>
                <a:srgbClr val="000000"/>
              </a:buClr>
              <a:buSzPct val="100000"/>
            </a:pPr>
            <a:r>
              <a:rPr lang="pl-PL" altLang="pl-PL" sz="16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(opłata zgodna z taryfą operatora)</a:t>
            </a:r>
          </a:p>
        </p:txBody>
      </p:sp>
      <p:sp>
        <p:nvSpPr>
          <p:cNvPr id="7" name="Elipsa 15">
            <a:extLst>
              <a:ext uri="{FF2B5EF4-FFF2-40B4-BE49-F238E27FC236}">
                <a16:creationId xmlns:a16="http://schemas.microsoft.com/office/drawing/2014/main" id="{933CAD40-355C-C448-9263-80A4649B7024}"/>
              </a:ext>
            </a:extLst>
          </p:cNvPr>
          <p:cNvSpPr/>
          <p:nvPr/>
        </p:nvSpPr>
        <p:spPr>
          <a:xfrm>
            <a:off x="5878481" y="1691723"/>
            <a:ext cx="1440000" cy="144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A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6" y="2048062"/>
            <a:ext cx="779913" cy="7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D487B50-DB71-1049-A3E4-1839D131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3" y="5417087"/>
            <a:ext cx="11391900" cy="773665"/>
          </a:xfrm>
          <a:prstGeom prst="rect">
            <a:avLst/>
          </a:prstGeom>
          <a:solidFill>
            <a:srgbClr val="00A8E4"/>
          </a:solidFill>
          <a:ln w="9525" algn="ctr">
            <a:noFill/>
            <a:round/>
            <a:headEnd/>
            <a:tailEnd/>
          </a:ln>
        </p:spPr>
        <p:txBody>
          <a:bodyPr wrap="square" lIns="179956" tIns="71981" rIns="179956" bIns="107971" anchor="ctr">
            <a:no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Naszych pacjentów staramy umawiać się przede wszystkim w placówkach własnych, w których możemy </a:t>
            </a:r>
            <a:r>
              <a:rPr lang="pl-PL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 bieżąco </a:t>
            </a:r>
            <a:r>
              <a:rPr lang="pl-PL" sz="1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kontrolować </a:t>
            </a:r>
            <a:r>
              <a:rPr lang="pl-PL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standardy jakości i zagwarantować pacjentom usługi medyczne na najwyższym poziomie, </a:t>
            </a:r>
            <a:r>
              <a:rPr lang="pl-PL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co za tym idzie </a:t>
            </a:r>
            <a:endParaRPr lang="pl-PL" sz="1600" dirty="0" smtClean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pl-PL" sz="16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– </a:t>
            </a:r>
            <a:r>
              <a:rPr lang="pl-PL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spełnić obietnicę, że mogą na nas polegać. </a:t>
            </a: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517" y="843427"/>
            <a:ext cx="3494249" cy="3494249"/>
          </a:xfrm>
          <a:prstGeom prst="rect">
            <a:avLst/>
          </a:prstGeom>
        </p:spPr>
      </p:pic>
      <p:sp>
        <p:nvSpPr>
          <p:cNvPr id="12" name="Elipsa 15">
            <a:extLst>
              <a:ext uri="{FF2B5EF4-FFF2-40B4-BE49-F238E27FC236}">
                <a16:creationId xmlns:a16="http://schemas.microsoft.com/office/drawing/2014/main" id="{97E0B025-E9AA-474F-A427-EEFB7D2B7D8B}"/>
              </a:ext>
            </a:extLst>
          </p:cNvPr>
          <p:cNvSpPr/>
          <p:nvPr/>
        </p:nvSpPr>
        <p:spPr>
          <a:xfrm>
            <a:off x="1715115" y="1691629"/>
            <a:ext cx="1440000" cy="144000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A8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pl-PL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3" name="Obraz 12" descr="Obraz zawierający obiekt&#10;&#10;Opis wygenerowany automatycznie">
            <a:extLst>
              <a:ext uri="{FF2B5EF4-FFF2-40B4-BE49-F238E27FC236}">
                <a16:creationId xmlns:a16="http://schemas.microsoft.com/office/drawing/2014/main" id="{27FB022D-37E9-DD49-B32B-AE4BA21242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79" y="1970819"/>
            <a:ext cx="881623" cy="8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22A5CB-5E12-4646-99DE-709439FFA6B8}"/>
              </a:ext>
            </a:extLst>
          </p:cNvPr>
          <p:cNvSpPr txBox="1"/>
          <p:nvPr/>
        </p:nvSpPr>
        <p:spPr>
          <a:xfrm>
            <a:off x="423863" y="454791"/>
            <a:ext cx="6803572" cy="506780"/>
          </a:xfrm>
          <a:prstGeom prst="rect">
            <a:avLst/>
          </a:prstGeom>
          <a:noFill/>
        </p:spPr>
        <p:txBody>
          <a:bodyPr wrap="square" lIns="0" tIns="45710" rIns="91420" bIns="45710" rtlCol="0" anchor="ctr">
            <a:noAutofit/>
          </a:bodyPr>
          <a:lstStyle/>
          <a:p>
            <a:r>
              <a:rPr lang="pl-PL" sz="2800" dirty="0">
                <a:solidFill>
                  <a:srgbClr val="003C7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ahoma" panose="020B0604030504040204" pitchFamily="34" charset="0"/>
              </a:rPr>
              <a:t>Propozycja cenowa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E06240-03FC-E948-BCD3-1EE176C6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8" y="3723807"/>
            <a:ext cx="1022515" cy="7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34822"/>
              </p:ext>
            </p:extLst>
          </p:nvPr>
        </p:nvGraphicFramePr>
        <p:xfrm>
          <a:off x="423864" y="1066800"/>
          <a:ext cx="10729915" cy="3461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710">
                <a:tc rowSpan="2"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>
                          <a:effectLst/>
                          <a:latin typeface="+mn-lt"/>
                        </a:rPr>
                        <a:t>PAKIET</a:t>
                      </a:r>
                      <a:endParaRPr lang="pl-PL" sz="1500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02610" algn="ctr"/>
                          <a:tab pos="5325745" algn="l"/>
                        </a:tabLst>
                      </a:pPr>
                      <a:r>
                        <a:rPr lang="pl-PL" sz="1500" kern="1200" dirty="0">
                          <a:effectLst/>
                          <a:latin typeface="+mn-lt"/>
                        </a:rPr>
                        <a:t>ZAKRES</a:t>
                      </a:r>
                      <a:endParaRPr lang="pl-PL" sz="1500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STANDARD</a:t>
                      </a:r>
                      <a:endParaRPr lang="pl-PL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KOMFORT</a:t>
                      </a:r>
                      <a:endParaRPr lang="pl-PL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KOMFORT PLUS</a:t>
                      </a:r>
                      <a:endParaRPr lang="pl-PL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OPTIMUM</a:t>
                      </a:r>
                      <a:endParaRPr lang="pl-PL" sz="15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61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 smtClean="0">
                          <a:effectLst/>
                          <a:latin typeface="+mn-lt"/>
                        </a:rPr>
                        <a:t>Indywidualny </a:t>
                      </a:r>
                    </a:p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 (Tekst podstawo"/>
                        </a:rPr>
                        <a:t>(pracownik)</a:t>
                      </a:r>
                      <a:endParaRPr lang="pl-PL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</a:rPr>
                        <a:t>27,50 zł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 </a:t>
                      </a:r>
                      <a:endParaRPr lang="pl-PL" sz="1600" b="1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56,00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86,40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132,30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21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 smtClean="0">
                          <a:effectLst/>
                          <a:latin typeface="+mn-lt"/>
                        </a:rPr>
                        <a:t>Partnerski</a:t>
                      </a:r>
                    </a:p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 (Tekst podstawo"/>
                        </a:rPr>
                        <a:t>(pracownik+ współmałżonek/ partner życiowy lub dziecko do ukończenia 25 r. ż pod warunkiem kontynuowania nauki)</a:t>
                      </a:r>
                      <a:endParaRPr lang="pl-PL" sz="15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+mn-lt"/>
                        </a:rPr>
                        <a:t>54,80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600" b="1" dirty="0" smtClean="0">
                          <a:effectLst/>
                          <a:latin typeface="+mn-lt"/>
                        </a:rPr>
                        <a:t>zł</a:t>
                      </a:r>
                      <a:endParaRPr lang="pl-PL" sz="1600" b="1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111,80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172,60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264,40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880">
                <a:tc>
                  <a:txBody>
                    <a:bodyPr/>
                    <a:lstStyle/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kern="1200" dirty="0" smtClean="0">
                          <a:effectLst/>
                          <a:latin typeface="+mn-lt"/>
                        </a:rPr>
                        <a:t>Rodzinny</a:t>
                      </a:r>
                    </a:p>
                    <a:p>
                      <a:pPr marL="368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 (Tekst podstawo"/>
                        </a:rPr>
                        <a:t>(</a:t>
                      </a:r>
                      <a:r>
                        <a:rPr lang="pl-PL" sz="15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 (Tekst podstawo"/>
                        </a:rPr>
                        <a:t>pracownik+ współmałżonek/ partner życiowy  oraz DOWOLNA liczba dzieci do ukończenia 25 r. ż pod warunkiem kontynuowania nauki</a:t>
                      </a:r>
                      <a:endParaRPr lang="pl-PL" sz="1500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67945" marR="6794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pl-PL" sz="1600" b="1" dirty="0" smtClean="0">
                          <a:effectLst/>
                          <a:latin typeface="+mn-lt"/>
                        </a:rPr>
                        <a:t>82,00 zł</a:t>
                      </a:r>
                      <a:endParaRPr lang="pl-PL" sz="1600" b="1" dirty="0">
                        <a:solidFill>
                          <a:srgbClr val="555555"/>
                        </a:solidFill>
                        <a:effectLst/>
                        <a:latin typeface="+mn-lt"/>
                        <a:ea typeface="Calibri"/>
                        <a:cs typeface="Times New Roman (Tekst podstaw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167,50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258,70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effectLst/>
                          <a:latin typeface="+mn-lt"/>
                          <a:cs typeface="Times New Roman"/>
                        </a:rPr>
                        <a:t>396,40 zł</a:t>
                      </a:r>
                      <a:endParaRPr lang="pl-PL" sz="1600" b="1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945" marR="67945" marT="9525" marB="0" anchor="ctr">
                    <a:lnL w="12700" cap="flat" cmpd="sng" algn="ctr">
                      <a:solidFill>
                        <a:srgbClr val="00A8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533400" y="4300123"/>
            <a:ext cx="9245600" cy="263148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endParaRPr lang="pl-PL" sz="1200" b="1" dirty="0" smtClean="0"/>
          </a:p>
          <a:p>
            <a:endParaRPr lang="pl-PL" sz="1200" b="1" dirty="0"/>
          </a:p>
          <a:p>
            <a:endParaRPr lang="pl-PL" sz="1200" b="1" dirty="0" smtClean="0"/>
          </a:p>
          <a:p>
            <a:r>
              <a:rPr lang="pl-PL" sz="1200" dirty="0" smtClean="0"/>
              <a:t>Propozycja </a:t>
            </a:r>
            <a:r>
              <a:rPr lang="pl-PL" sz="1200" dirty="0"/>
              <a:t>jest ważna </a:t>
            </a:r>
            <a:r>
              <a:rPr lang="pl-PL" sz="1200" dirty="0" smtClean="0"/>
              <a:t>pod </a:t>
            </a:r>
            <a:r>
              <a:rPr lang="pl-PL" sz="1200" dirty="0"/>
              <a:t>warunkiem, że do programu przystąpi min. </a:t>
            </a:r>
            <a:r>
              <a:rPr lang="pl-PL" sz="1200" dirty="0" smtClean="0"/>
              <a:t>100 pracowników.</a:t>
            </a:r>
          </a:p>
          <a:p>
            <a:pPr lvl="0" defTabSz="914216">
              <a:lnSpc>
                <a:spcPct val="150000"/>
              </a:lnSpc>
              <a:defRPr/>
            </a:pPr>
            <a:r>
              <a:rPr lang="pl-PL" sz="1400" b="1" dirty="0">
                <a:solidFill>
                  <a:srgbClr val="002346"/>
                </a:solidFill>
                <a:latin typeface="+mj-lt"/>
              </a:rPr>
              <a:t>Zmiana zakresu  </a:t>
            </a:r>
            <a:r>
              <a:rPr lang="pl-PL" sz="1400" dirty="0">
                <a:solidFill>
                  <a:srgbClr val="002346"/>
                </a:solidFill>
                <a:latin typeface="+mj-lt"/>
              </a:rPr>
              <a:t>możliwa raz w roku  w rocznicę polisy</a:t>
            </a:r>
          </a:p>
          <a:p>
            <a:pPr lvl="0" defTabSz="914216">
              <a:lnSpc>
                <a:spcPct val="150000"/>
              </a:lnSpc>
              <a:defRPr/>
            </a:pPr>
            <a:r>
              <a:rPr lang="pl-PL" sz="1400" b="1" dirty="0">
                <a:solidFill>
                  <a:srgbClr val="002346"/>
                </a:solidFill>
                <a:latin typeface="+mj-lt"/>
              </a:rPr>
              <a:t>Zmiana pakietu  </a:t>
            </a:r>
            <a:r>
              <a:rPr lang="pl-PL" sz="1400" dirty="0">
                <a:solidFill>
                  <a:srgbClr val="002346"/>
                </a:solidFill>
                <a:latin typeface="+mj-lt"/>
              </a:rPr>
              <a:t>z indywidualnego na rodzinny lub partnerski albo z partnerskiego na rodzinny może nastąpić w dowolnym momencie</a:t>
            </a:r>
          </a:p>
          <a:p>
            <a:pPr lvl="0" defTabSz="914216">
              <a:lnSpc>
                <a:spcPct val="150000"/>
              </a:lnSpc>
              <a:defRPr/>
            </a:pPr>
            <a:r>
              <a:rPr lang="pl-PL" sz="1400" b="1" dirty="0">
                <a:solidFill>
                  <a:srgbClr val="002346"/>
                </a:solidFill>
                <a:latin typeface="+mj-lt"/>
              </a:rPr>
              <a:t>Zmiana pakietu </a:t>
            </a:r>
            <a:r>
              <a:rPr lang="pl-PL" sz="1400" dirty="0">
                <a:solidFill>
                  <a:srgbClr val="002346"/>
                </a:solidFill>
                <a:latin typeface="+mj-lt"/>
              </a:rPr>
              <a:t>z rodzinnego/partnerskiego na indywidualny lub z rodzinnego na partnerski – w rocznicę polisy</a:t>
            </a:r>
          </a:p>
          <a:p>
            <a:pPr lvl="0" defTabSz="914216">
              <a:lnSpc>
                <a:spcPct val="150000"/>
              </a:lnSpc>
              <a:defRPr/>
            </a:pPr>
            <a:r>
              <a:rPr lang="pl-PL" sz="1400" b="1" dirty="0">
                <a:solidFill>
                  <a:srgbClr val="002346"/>
                </a:solidFill>
                <a:latin typeface="+mj-lt"/>
                <a:ea typeface="Tahoma"/>
              </a:rPr>
              <a:t>Rezygnacja z ubezpieczenia </a:t>
            </a:r>
            <a:r>
              <a:rPr lang="pl-PL" sz="1400" dirty="0" smtClean="0">
                <a:solidFill>
                  <a:srgbClr val="002346"/>
                </a:solidFill>
                <a:latin typeface="+mj-lt"/>
                <a:ea typeface="Tahoma"/>
              </a:rPr>
              <a:t>–może nastąpić w </a:t>
            </a:r>
            <a:r>
              <a:rPr lang="pl-PL" sz="1400" dirty="0">
                <a:solidFill>
                  <a:srgbClr val="002346"/>
                </a:solidFill>
                <a:latin typeface="+mj-lt"/>
                <a:ea typeface="Tahoma"/>
              </a:rPr>
              <a:t>każdym momencie, ponowne przystąpienie możliwe jest w rocznicę polisy</a:t>
            </a:r>
          </a:p>
          <a:p>
            <a:endParaRPr lang="pl-PL" sz="1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4964113"/>
            <a:ext cx="17430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ZU szablon">
  <a:themeElements>
    <a:clrScheme name="PZU">
      <a:dk1>
        <a:srgbClr val="555555"/>
      </a:dk1>
      <a:lt1>
        <a:srgbClr val="FFFFFF"/>
      </a:lt1>
      <a:dk2>
        <a:srgbClr val="00285F"/>
      </a:dk2>
      <a:lt2>
        <a:srgbClr val="DBF1FA"/>
      </a:lt2>
      <a:accent1>
        <a:srgbClr val="003C7D"/>
      </a:accent1>
      <a:accent2>
        <a:srgbClr val="00509E"/>
      </a:accent2>
      <a:accent3>
        <a:srgbClr val="00A8E4"/>
      </a:accent3>
      <a:accent4>
        <a:srgbClr val="84D0F0"/>
      </a:accent4>
      <a:accent5>
        <a:srgbClr val="FF0000"/>
      </a:accent5>
      <a:accent6>
        <a:srgbClr val="8CC83C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2" id="{D542C179-AA5E-432A-841F-3C944754CEB4}" vid="{6BB26659-2AA1-4444-B4F2-F93EC2989CE1}"/>
    </a:ext>
  </a:extLst>
</a:theme>
</file>

<file path=ppt/theme/theme10.xml><?xml version="1.0" encoding="utf-8"?>
<a:theme xmlns:a="http://schemas.openxmlformats.org/drawingml/2006/main" name="Motyw pakietu Office">
  <a:themeElements>
    <a:clrScheme name="PZU">
      <a:dk1>
        <a:srgbClr val="00509E"/>
      </a:dk1>
      <a:lt1>
        <a:srgbClr val="FFFFFF"/>
      </a:lt1>
      <a:dk2>
        <a:srgbClr val="84D0F0"/>
      </a:dk2>
      <a:lt2>
        <a:srgbClr val="E6E6E6"/>
      </a:lt2>
      <a:accent1>
        <a:srgbClr val="DBF1FA"/>
      </a:accent1>
      <a:accent2>
        <a:srgbClr val="003C7D"/>
      </a:accent2>
      <a:accent3>
        <a:srgbClr val="00A8E4"/>
      </a:accent3>
      <a:accent4>
        <a:srgbClr val="00285F"/>
      </a:accent4>
      <a:accent5>
        <a:srgbClr val="555555"/>
      </a:accent5>
      <a:accent6>
        <a:srgbClr val="A9E2FF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yw pakietu Office">
  <a:themeElements>
    <a:clrScheme name="PZU">
      <a:dk1>
        <a:srgbClr val="00509E"/>
      </a:dk1>
      <a:lt1>
        <a:srgbClr val="FFFFFF"/>
      </a:lt1>
      <a:dk2>
        <a:srgbClr val="84D0F0"/>
      </a:dk2>
      <a:lt2>
        <a:srgbClr val="E6E6E6"/>
      </a:lt2>
      <a:accent1>
        <a:srgbClr val="DBF1FA"/>
      </a:accent1>
      <a:accent2>
        <a:srgbClr val="003C7D"/>
      </a:accent2>
      <a:accent3>
        <a:srgbClr val="00A8E4"/>
      </a:accent3>
      <a:accent4>
        <a:srgbClr val="00285F"/>
      </a:accent4>
      <a:accent5>
        <a:srgbClr val="555555"/>
      </a:accent5>
      <a:accent6>
        <a:srgbClr val="A9E2FF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ZU szablon">
  <a:themeElements>
    <a:clrScheme name="PZU">
      <a:dk1>
        <a:srgbClr val="555555"/>
      </a:dk1>
      <a:lt1>
        <a:srgbClr val="FFFFFF"/>
      </a:lt1>
      <a:dk2>
        <a:srgbClr val="00285F"/>
      </a:dk2>
      <a:lt2>
        <a:srgbClr val="DBF1FA"/>
      </a:lt2>
      <a:accent1>
        <a:srgbClr val="003C7D"/>
      </a:accent1>
      <a:accent2>
        <a:srgbClr val="00509E"/>
      </a:accent2>
      <a:accent3>
        <a:srgbClr val="00A8E4"/>
      </a:accent3>
      <a:accent4>
        <a:srgbClr val="84D0F0"/>
      </a:accent4>
      <a:accent5>
        <a:srgbClr val="FF0000"/>
      </a:accent5>
      <a:accent6>
        <a:srgbClr val="8CC83C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2" id="{D542C179-AA5E-432A-841F-3C944754CEB4}" vid="{C5EA6B0D-C419-47A3-BBA4-B4FFD32680F3}"/>
    </a:ext>
  </a:extLst>
</a:theme>
</file>

<file path=ppt/theme/theme3.xml><?xml version="1.0" encoding="utf-8"?>
<a:theme xmlns:a="http://schemas.openxmlformats.org/drawingml/2006/main" name="1_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Blan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139A24908CF648AE802BBAC0FE29D1" ma:contentTypeVersion="0" ma:contentTypeDescription="Utwórz nowy dokument." ma:contentTypeScope="" ma:versionID="f026460f590a6e019d9d6754b02752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F2E26D-1F4A-44A7-98D9-7CF1A263F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19C771-101C-48C3-947A-054FD5E130F2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7C277C-544F-4A5D-A60D-2EB945C031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19220</TotalTime>
  <Words>1634</Words>
  <Application>Microsoft Office PowerPoint</Application>
  <PresentationFormat>Panoramiczny</PresentationFormat>
  <Paragraphs>522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13</vt:i4>
      </vt:variant>
    </vt:vector>
  </HeadingPairs>
  <TitlesOfParts>
    <vt:vector size="31" baseType="lpstr">
      <vt:lpstr>ＭＳ Ｐゴシック</vt:lpstr>
      <vt:lpstr>Arial</vt:lpstr>
      <vt:lpstr>Calibri</vt:lpstr>
      <vt:lpstr>Source Sans Pro</vt:lpstr>
      <vt:lpstr>Source Sans Pro Regular</vt:lpstr>
      <vt:lpstr>Tahoma</vt:lpstr>
      <vt:lpstr>Tahoma Bold</vt:lpstr>
      <vt:lpstr>Times New Roman</vt:lpstr>
      <vt:lpstr>Times New Roman (Tekst podstawo</vt:lpstr>
      <vt:lpstr>PZU szablon</vt:lpstr>
      <vt:lpstr>1_PZU szablon</vt:lpstr>
      <vt:lpstr>1_Blank</vt:lpstr>
      <vt:lpstr>Blank</vt:lpstr>
      <vt:lpstr>2_Blank</vt:lpstr>
      <vt:lpstr>3_Blank</vt:lpstr>
      <vt:lpstr>4_Blank</vt:lpstr>
      <vt:lpstr>5_Blank</vt:lpstr>
      <vt:lpstr>6_Blank</vt:lpstr>
      <vt:lpstr>PZU U Lekarza ambulatoryjna opieka medyczna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 elementy oferty</vt:lpstr>
      <vt:lpstr>Refundacja</vt:lpstr>
      <vt:lpstr>Prezentacja programu PowerPoint</vt:lpstr>
      <vt:lpstr>Prezentacja programu PowerPoint</vt:lpstr>
    </vt:vector>
  </TitlesOfParts>
  <Company>GPZU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 Matysek</dc:creator>
  <cp:lastModifiedBy>Agnieszka Oryńczak</cp:lastModifiedBy>
  <cp:revision>359</cp:revision>
  <dcterms:created xsi:type="dcterms:W3CDTF">2020-06-08T16:43:14Z</dcterms:created>
  <dcterms:modified xsi:type="dcterms:W3CDTF">2022-05-13T12:02:30Z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0x01010051139A24908CF648AE802BBAC0FE29D1</vt:lpwstr>
  </property>
</Properties>
</file>