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0"/>
  </p:notesMasterIdLst>
  <p:sldIdLst>
    <p:sldId id="258" r:id="rId2"/>
    <p:sldId id="261" r:id="rId3"/>
    <p:sldId id="260" r:id="rId4"/>
    <p:sldId id="262" r:id="rId5"/>
    <p:sldId id="263" r:id="rId6"/>
    <p:sldId id="274" r:id="rId7"/>
    <p:sldId id="269" r:id="rId8"/>
    <p:sldId id="270" r:id="rId9"/>
    <p:sldId id="281" r:id="rId10"/>
    <p:sldId id="271" r:id="rId11"/>
    <p:sldId id="272" r:id="rId12"/>
    <p:sldId id="283" r:id="rId13"/>
    <p:sldId id="292" r:id="rId14"/>
    <p:sldId id="289" r:id="rId15"/>
    <p:sldId id="301" r:id="rId16"/>
    <p:sldId id="303" r:id="rId17"/>
    <p:sldId id="304" r:id="rId18"/>
    <p:sldId id="290" r:id="rId19"/>
    <p:sldId id="275" r:id="rId20"/>
    <p:sldId id="264" r:id="rId21"/>
    <p:sldId id="297" r:id="rId22"/>
    <p:sldId id="291" r:id="rId23"/>
    <p:sldId id="294" r:id="rId24"/>
    <p:sldId id="296" r:id="rId25"/>
    <p:sldId id="284" r:id="rId26"/>
    <p:sldId id="285" r:id="rId27"/>
    <p:sldId id="265" r:id="rId28"/>
    <p:sldId id="266" r:id="rId29"/>
    <p:sldId id="286" r:id="rId30"/>
    <p:sldId id="305" r:id="rId31"/>
    <p:sldId id="306" r:id="rId32"/>
    <p:sldId id="300" r:id="rId33"/>
    <p:sldId id="287" r:id="rId34"/>
    <p:sldId id="288" r:id="rId35"/>
    <p:sldId id="298" r:id="rId36"/>
    <p:sldId id="299" r:id="rId37"/>
    <p:sldId id="311" r:id="rId38"/>
    <p:sldId id="308" r:id="rId39"/>
    <p:sldId id="309" r:id="rId40"/>
    <p:sldId id="310" r:id="rId41"/>
    <p:sldId id="267" r:id="rId42"/>
    <p:sldId id="268" r:id="rId43"/>
    <p:sldId id="276" r:id="rId44"/>
    <p:sldId id="277" r:id="rId45"/>
    <p:sldId id="278" r:id="rId46"/>
    <p:sldId id="280" r:id="rId47"/>
    <p:sldId id="273" r:id="rId48"/>
    <p:sldId id="307" r:id="rId49"/>
  </p:sldIdLst>
  <p:sldSz cx="9144000" cy="6858000" type="screen4x3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472" autoAdjust="0"/>
    <p:restoredTop sz="94611" autoAdjust="0"/>
  </p:normalViewPr>
  <p:slideViewPr>
    <p:cSldViewPr>
      <p:cViewPr varScale="1">
        <p:scale>
          <a:sx n="83" d="100"/>
          <a:sy n="83" d="100"/>
        </p:scale>
        <p:origin x="-1560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presProps" Target="pres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0CC7BE3-4B78-4758-B8B5-5A171AE3A539}" type="doc">
      <dgm:prSet loTypeId="urn:microsoft.com/office/officeart/2005/8/layout/default" loCatId="list" qsTypeId="urn:microsoft.com/office/officeart/2005/8/quickstyle/3d9" qsCatId="3D" csTypeId="urn:microsoft.com/office/officeart/2005/8/colors/colorful5" csCatId="colorful" phldr="1"/>
      <dgm:spPr/>
      <dgm:t>
        <a:bodyPr/>
        <a:lstStyle/>
        <a:p>
          <a:endParaRPr lang="pl-PL"/>
        </a:p>
      </dgm:t>
    </dgm:pt>
    <dgm:pt modelId="{4BCDF060-E14B-4F9B-B106-42B236006EB4}">
      <dgm:prSet phldrT="[Tekst]"/>
      <dgm:spPr/>
      <dgm:t>
        <a:bodyPr/>
        <a:lstStyle/>
        <a:p>
          <a:r>
            <a:rPr lang="pl-PL" b="1" dirty="0" smtClean="0"/>
            <a:t>Szanse</a:t>
          </a:r>
          <a:endParaRPr lang="pl-PL" b="1" dirty="0"/>
        </a:p>
      </dgm:t>
    </dgm:pt>
    <dgm:pt modelId="{4ADDFD2E-E356-418C-91C8-B6CD622136E0}" type="parTrans" cxnId="{C317DF38-6854-4A13-9CE6-03A248411CA4}">
      <dgm:prSet/>
      <dgm:spPr/>
      <dgm:t>
        <a:bodyPr/>
        <a:lstStyle/>
        <a:p>
          <a:endParaRPr lang="pl-PL"/>
        </a:p>
      </dgm:t>
    </dgm:pt>
    <dgm:pt modelId="{EA9DE6D1-B8A7-46E9-81B6-D792631D6574}" type="sibTrans" cxnId="{C317DF38-6854-4A13-9CE6-03A248411CA4}">
      <dgm:prSet/>
      <dgm:spPr/>
      <dgm:t>
        <a:bodyPr/>
        <a:lstStyle/>
        <a:p>
          <a:endParaRPr lang="pl-PL"/>
        </a:p>
      </dgm:t>
    </dgm:pt>
    <dgm:pt modelId="{35F0D7F7-5F7A-466A-976E-97345CC429B8}">
      <dgm:prSet phldrT="[Tekst]"/>
      <dgm:spPr/>
      <dgm:t>
        <a:bodyPr/>
        <a:lstStyle/>
        <a:p>
          <a:r>
            <a:rPr lang="pl-PL" b="1" dirty="0" smtClean="0"/>
            <a:t>Wyzwania</a:t>
          </a:r>
          <a:endParaRPr lang="pl-PL" b="1" dirty="0"/>
        </a:p>
      </dgm:t>
    </dgm:pt>
    <dgm:pt modelId="{A0270E25-2AD1-40C7-987D-0DBE20738763}" type="parTrans" cxnId="{84A96A3B-A0A3-4409-B4DA-F412F4ADF62B}">
      <dgm:prSet/>
      <dgm:spPr/>
      <dgm:t>
        <a:bodyPr/>
        <a:lstStyle/>
        <a:p>
          <a:endParaRPr lang="pl-PL"/>
        </a:p>
      </dgm:t>
    </dgm:pt>
    <dgm:pt modelId="{69A9A626-D431-489E-9F81-E8A12C67D083}" type="sibTrans" cxnId="{84A96A3B-A0A3-4409-B4DA-F412F4ADF62B}">
      <dgm:prSet/>
      <dgm:spPr/>
      <dgm:t>
        <a:bodyPr/>
        <a:lstStyle/>
        <a:p>
          <a:endParaRPr lang="pl-PL"/>
        </a:p>
      </dgm:t>
    </dgm:pt>
    <dgm:pt modelId="{438DDD86-4E38-44F9-BF96-6247FD493C1A}">
      <dgm:prSet phldrT="[Tekst]"/>
      <dgm:spPr/>
      <dgm:t>
        <a:bodyPr/>
        <a:lstStyle/>
        <a:p>
          <a:r>
            <a:rPr lang="pl-PL" b="1" smtClean="0"/>
            <a:t>Ryzyka</a:t>
          </a:r>
          <a:endParaRPr lang="pl-PL" b="1" dirty="0"/>
        </a:p>
      </dgm:t>
    </dgm:pt>
    <dgm:pt modelId="{C4EC3306-12A2-4641-B2B6-777EA62742D2}" type="parTrans" cxnId="{ADF829E9-D1F0-4BDE-B8C9-0D1A817ADCE4}">
      <dgm:prSet/>
      <dgm:spPr/>
      <dgm:t>
        <a:bodyPr/>
        <a:lstStyle/>
        <a:p>
          <a:endParaRPr lang="pl-PL"/>
        </a:p>
      </dgm:t>
    </dgm:pt>
    <dgm:pt modelId="{548BD6FA-4991-449E-A890-810AE5328106}" type="sibTrans" cxnId="{ADF829E9-D1F0-4BDE-B8C9-0D1A817ADCE4}">
      <dgm:prSet/>
      <dgm:spPr/>
      <dgm:t>
        <a:bodyPr/>
        <a:lstStyle/>
        <a:p>
          <a:endParaRPr lang="pl-PL"/>
        </a:p>
      </dgm:t>
    </dgm:pt>
    <dgm:pt modelId="{36F48D87-0318-4797-98F6-3FF81EB92D18}">
      <dgm:prSet phldrT="[Tekst]"/>
      <dgm:spPr/>
      <dgm:t>
        <a:bodyPr/>
        <a:lstStyle/>
        <a:p>
          <a:r>
            <a:rPr lang="pl-PL" b="1" dirty="0" smtClean="0"/>
            <a:t>Zagrożenia</a:t>
          </a:r>
          <a:endParaRPr lang="pl-PL" b="1" dirty="0"/>
        </a:p>
      </dgm:t>
    </dgm:pt>
    <dgm:pt modelId="{757E8080-A3F4-43CE-AF81-6415A75522E9}" type="parTrans" cxnId="{0F716831-359B-40F6-931D-77CC9A3FD075}">
      <dgm:prSet/>
      <dgm:spPr/>
      <dgm:t>
        <a:bodyPr/>
        <a:lstStyle/>
        <a:p>
          <a:endParaRPr lang="pl-PL"/>
        </a:p>
      </dgm:t>
    </dgm:pt>
    <dgm:pt modelId="{87C563F6-ED80-4AEE-8231-A47BAFB1CBDA}" type="sibTrans" cxnId="{0F716831-359B-40F6-931D-77CC9A3FD075}">
      <dgm:prSet/>
      <dgm:spPr/>
      <dgm:t>
        <a:bodyPr/>
        <a:lstStyle/>
        <a:p>
          <a:endParaRPr lang="pl-PL"/>
        </a:p>
      </dgm:t>
    </dgm:pt>
    <dgm:pt modelId="{B29460D5-E97E-4CDC-9345-EE8666D79D39}" type="pres">
      <dgm:prSet presAssocID="{90CC7BE3-4B78-4758-B8B5-5A171AE3A539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pl-PL"/>
        </a:p>
      </dgm:t>
    </dgm:pt>
    <dgm:pt modelId="{D272D12B-0631-4C5D-9C4C-A34F96AC295F}" type="pres">
      <dgm:prSet presAssocID="{4BCDF060-E14B-4F9B-B106-42B236006EB4}" presName="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CAACBF49-076D-46E2-9F15-75D80CCA7F04}" type="pres">
      <dgm:prSet presAssocID="{EA9DE6D1-B8A7-46E9-81B6-D792631D6574}" presName="sibTrans" presStyleCnt="0"/>
      <dgm:spPr/>
    </dgm:pt>
    <dgm:pt modelId="{28CBEDD2-DEF1-47C8-B4B9-70135C51BD2A}" type="pres">
      <dgm:prSet presAssocID="{35F0D7F7-5F7A-466A-976E-97345CC429B8}" presName="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385C3E99-D038-477E-B6E9-25B22CB04979}" type="pres">
      <dgm:prSet presAssocID="{69A9A626-D431-489E-9F81-E8A12C67D083}" presName="sibTrans" presStyleCnt="0"/>
      <dgm:spPr/>
    </dgm:pt>
    <dgm:pt modelId="{2AAED617-8002-4C35-AC10-033D37527D8B}" type="pres">
      <dgm:prSet presAssocID="{438DDD86-4E38-44F9-BF96-6247FD493C1A}" presName="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599F3FB6-7A84-48A9-91B8-C52F4BB6C475}" type="pres">
      <dgm:prSet presAssocID="{548BD6FA-4991-449E-A890-810AE5328106}" presName="sibTrans" presStyleCnt="0"/>
      <dgm:spPr/>
    </dgm:pt>
    <dgm:pt modelId="{F08210E6-FA2E-403D-9AC2-9BA3EF5D41C3}" type="pres">
      <dgm:prSet presAssocID="{36F48D87-0318-4797-98F6-3FF81EB92D18}" presName="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</dgm:ptLst>
  <dgm:cxnLst>
    <dgm:cxn modelId="{0F716831-359B-40F6-931D-77CC9A3FD075}" srcId="{90CC7BE3-4B78-4758-B8B5-5A171AE3A539}" destId="{36F48D87-0318-4797-98F6-3FF81EB92D18}" srcOrd="3" destOrd="0" parTransId="{757E8080-A3F4-43CE-AF81-6415A75522E9}" sibTransId="{87C563F6-ED80-4AEE-8231-A47BAFB1CBDA}"/>
    <dgm:cxn modelId="{6D376450-4A12-45B6-B396-D79CD81E5429}" type="presOf" srcId="{4BCDF060-E14B-4F9B-B106-42B236006EB4}" destId="{D272D12B-0631-4C5D-9C4C-A34F96AC295F}" srcOrd="0" destOrd="0" presId="urn:microsoft.com/office/officeart/2005/8/layout/default"/>
    <dgm:cxn modelId="{9DB32F2C-26AC-4B92-99C5-DF20CF1E504E}" type="presOf" srcId="{35F0D7F7-5F7A-466A-976E-97345CC429B8}" destId="{28CBEDD2-DEF1-47C8-B4B9-70135C51BD2A}" srcOrd="0" destOrd="0" presId="urn:microsoft.com/office/officeart/2005/8/layout/default"/>
    <dgm:cxn modelId="{ADF829E9-D1F0-4BDE-B8C9-0D1A817ADCE4}" srcId="{90CC7BE3-4B78-4758-B8B5-5A171AE3A539}" destId="{438DDD86-4E38-44F9-BF96-6247FD493C1A}" srcOrd="2" destOrd="0" parTransId="{C4EC3306-12A2-4641-B2B6-777EA62742D2}" sibTransId="{548BD6FA-4991-449E-A890-810AE5328106}"/>
    <dgm:cxn modelId="{2D478699-29D6-4882-87EE-5F347DA2BB5E}" type="presOf" srcId="{438DDD86-4E38-44F9-BF96-6247FD493C1A}" destId="{2AAED617-8002-4C35-AC10-033D37527D8B}" srcOrd="0" destOrd="0" presId="urn:microsoft.com/office/officeart/2005/8/layout/default"/>
    <dgm:cxn modelId="{04FFD20F-2C5E-4E7A-BE25-7BDF2154DCE7}" type="presOf" srcId="{90CC7BE3-4B78-4758-B8B5-5A171AE3A539}" destId="{B29460D5-E97E-4CDC-9345-EE8666D79D39}" srcOrd="0" destOrd="0" presId="urn:microsoft.com/office/officeart/2005/8/layout/default"/>
    <dgm:cxn modelId="{0000B04C-FD93-40DE-8E8E-EA3C5DDBCA0B}" type="presOf" srcId="{36F48D87-0318-4797-98F6-3FF81EB92D18}" destId="{F08210E6-FA2E-403D-9AC2-9BA3EF5D41C3}" srcOrd="0" destOrd="0" presId="urn:microsoft.com/office/officeart/2005/8/layout/default"/>
    <dgm:cxn modelId="{84A96A3B-A0A3-4409-B4DA-F412F4ADF62B}" srcId="{90CC7BE3-4B78-4758-B8B5-5A171AE3A539}" destId="{35F0D7F7-5F7A-466A-976E-97345CC429B8}" srcOrd="1" destOrd="0" parTransId="{A0270E25-2AD1-40C7-987D-0DBE20738763}" sibTransId="{69A9A626-D431-489E-9F81-E8A12C67D083}"/>
    <dgm:cxn modelId="{C317DF38-6854-4A13-9CE6-03A248411CA4}" srcId="{90CC7BE3-4B78-4758-B8B5-5A171AE3A539}" destId="{4BCDF060-E14B-4F9B-B106-42B236006EB4}" srcOrd="0" destOrd="0" parTransId="{4ADDFD2E-E356-418C-91C8-B6CD622136E0}" sibTransId="{EA9DE6D1-B8A7-46E9-81B6-D792631D6574}"/>
    <dgm:cxn modelId="{E15D7837-D818-43B0-AD26-7E3A29C834E8}" type="presParOf" srcId="{B29460D5-E97E-4CDC-9345-EE8666D79D39}" destId="{D272D12B-0631-4C5D-9C4C-A34F96AC295F}" srcOrd="0" destOrd="0" presId="urn:microsoft.com/office/officeart/2005/8/layout/default"/>
    <dgm:cxn modelId="{3DBE67A5-B24F-4CA8-8A98-846E4A11E19F}" type="presParOf" srcId="{B29460D5-E97E-4CDC-9345-EE8666D79D39}" destId="{CAACBF49-076D-46E2-9F15-75D80CCA7F04}" srcOrd="1" destOrd="0" presId="urn:microsoft.com/office/officeart/2005/8/layout/default"/>
    <dgm:cxn modelId="{00F6E2F1-E01B-443A-8189-E377C2C91FF4}" type="presParOf" srcId="{B29460D5-E97E-4CDC-9345-EE8666D79D39}" destId="{28CBEDD2-DEF1-47C8-B4B9-70135C51BD2A}" srcOrd="2" destOrd="0" presId="urn:microsoft.com/office/officeart/2005/8/layout/default"/>
    <dgm:cxn modelId="{E1F908C0-DCE9-48D8-8885-EC6821515DFC}" type="presParOf" srcId="{B29460D5-E97E-4CDC-9345-EE8666D79D39}" destId="{385C3E99-D038-477E-B6E9-25B22CB04979}" srcOrd="3" destOrd="0" presId="urn:microsoft.com/office/officeart/2005/8/layout/default"/>
    <dgm:cxn modelId="{AC8B456B-2F60-46FC-BD2D-4986DAE83149}" type="presParOf" srcId="{B29460D5-E97E-4CDC-9345-EE8666D79D39}" destId="{2AAED617-8002-4C35-AC10-033D37527D8B}" srcOrd="4" destOrd="0" presId="urn:microsoft.com/office/officeart/2005/8/layout/default"/>
    <dgm:cxn modelId="{3366B26F-7493-41E3-83FD-9078458796DF}" type="presParOf" srcId="{B29460D5-E97E-4CDC-9345-EE8666D79D39}" destId="{599F3FB6-7A84-48A9-91B8-C52F4BB6C475}" srcOrd="5" destOrd="0" presId="urn:microsoft.com/office/officeart/2005/8/layout/default"/>
    <dgm:cxn modelId="{E76EEBF4-1841-4251-BFE1-93236A490276}" type="presParOf" srcId="{B29460D5-E97E-4CDC-9345-EE8666D79D39}" destId="{F08210E6-FA2E-403D-9AC2-9BA3EF5D41C3}" srcOrd="6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272D12B-0631-4C5D-9C4C-A34F96AC295F}">
      <dsp:nvSpPr>
        <dsp:cNvPr id="0" name=""/>
        <dsp:cNvSpPr/>
      </dsp:nvSpPr>
      <dsp:spPr>
        <a:xfrm>
          <a:off x="662731" y="2178"/>
          <a:ext cx="2728082" cy="1636849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extrusionH="152250" prstMaterial="matte">
          <a:bevelT w="165100" prst="coolSlant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60020" tIns="160020" rIns="160020" bIns="160020" numCol="1" spcCol="1270" anchor="ctr" anchorCtr="0">
          <a:noAutofit/>
          <a:sp3d extrusionH="28000" prstMaterial="matte"/>
        </a:bodyPr>
        <a:lstStyle/>
        <a:p>
          <a:pPr lvl="0" algn="ctr" defTabSz="1866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4200" b="1" kern="1200" dirty="0" smtClean="0"/>
            <a:t>Szanse</a:t>
          </a:r>
          <a:endParaRPr lang="pl-PL" sz="4200" b="1" kern="1200" dirty="0"/>
        </a:p>
      </dsp:txBody>
      <dsp:txXfrm>
        <a:off x="662731" y="2178"/>
        <a:ext cx="2728082" cy="1636849"/>
      </dsp:txXfrm>
    </dsp:sp>
    <dsp:sp modelId="{28CBEDD2-DEF1-47C8-B4B9-70135C51BD2A}">
      <dsp:nvSpPr>
        <dsp:cNvPr id="0" name=""/>
        <dsp:cNvSpPr/>
      </dsp:nvSpPr>
      <dsp:spPr>
        <a:xfrm>
          <a:off x="3663622" y="2178"/>
          <a:ext cx="2728082" cy="1636849"/>
        </a:xfrm>
        <a:prstGeom prst="rect">
          <a:avLst/>
        </a:prstGeom>
        <a:solidFill>
          <a:schemeClr val="accent5">
            <a:hueOff val="-3311292"/>
            <a:satOff val="13270"/>
            <a:lumOff val="2876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extrusionH="152250" prstMaterial="matte">
          <a:bevelT w="165100" prst="coolSlant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60020" tIns="160020" rIns="160020" bIns="160020" numCol="1" spcCol="1270" anchor="ctr" anchorCtr="0">
          <a:noAutofit/>
          <a:sp3d extrusionH="28000" prstMaterial="matte"/>
        </a:bodyPr>
        <a:lstStyle/>
        <a:p>
          <a:pPr lvl="0" algn="ctr" defTabSz="1866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4200" b="1" kern="1200" dirty="0" smtClean="0"/>
            <a:t>Wyzwania</a:t>
          </a:r>
          <a:endParaRPr lang="pl-PL" sz="4200" b="1" kern="1200" dirty="0"/>
        </a:p>
      </dsp:txBody>
      <dsp:txXfrm>
        <a:off x="3663622" y="2178"/>
        <a:ext cx="2728082" cy="1636849"/>
      </dsp:txXfrm>
    </dsp:sp>
    <dsp:sp modelId="{2AAED617-8002-4C35-AC10-033D37527D8B}">
      <dsp:nvSpPr>
        <dsp:cNvPr id="0" name=""/>
        <dsp:cNvSpPr/>
      </dsp:nvSpPr>
      <dsp:spPr>
        <a:xfrm>
          <a:off x="662731" y="1911836"/>
          <a:ext cx="2728082" cy="1636849"/>
        </a:xfrm>
        <a:prstGeom prst="rect">
          <a:avLst/>
        </a:prstGeom>
        <a:solidFill>
          <a:schemeClr val="accent5">
            <a:hueOff val="-6622584"/>
            <a:satOff val="26541"/>
            <a:lumOff val="5752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extrusionH="152250" prstMaterial="matte">
          <a:bevelT w="165100" prst="coolSlant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60020" tIns="160020" rIns="160020" bIns="160020" numCol="1" spcCol="1270" anchor="ctr" anchorCtr="0">
          <a:noAutofit/>
          <a:sp3d extrusionH="28000" prstMaterial="matte"/>
        </a:bodyPr>
        <a:lstStyle/>
        <a:p>
          <a:pPr lvl="0" algn="ctr" defTabSz="1866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4200" b="1" kern="1200" smtClean="0"/>
            <a:t>Ryzyka</a:t>
          </a:r>
          <a:endParaRPr lang="pl-PL" sz="4200" b="1" kern="1200" dirty="0"/>
        </a:p>
      </dsp:txBody>
      <dsp:txXfrm>
        <a:off x="662731" y="1911836"/>
        <a:ext cx="2728082" cy="1636849"/>
      </dsp:txXfrm>
    </dsp:sp>
    <dsp:sp modelId="{F08210E6-FA2E-403D-9AC2-9BA3EF5D41C3}">
      <dsp:nvSpPr>
        <dsp:cNvPr id="0" name=""/>
        <dsp:cNvSpPr/>
      </dsp:nvSpPr>
      <dsp:spPr>
        <a:xfrm>
          <a:off x="3663622" y="1911836"/>
          <a:ext cx="2728082" cy="1636849"/>
        </a:xfrm>
        <a:prstGeom prst="rect">
          <a:avLst/>
        </a:prstGeom>
        <a:solidFill>
          <a:schemeClr val="accent5">
            <a:hueOff val="-9933876"/>
            <a:satOff val="39811"/>
            <a:lumOff val="8628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extrusionH="152250" prstMaterial="matte">
          <a:bevelT w="165100" prst="coolSlant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60020" tIns="160020" rIns="160020" bIns="160020" numCol="1" spcCol="1270" anchor="ctr" anchorCtr="0">
          <a:noAutofit/>
          <a:sp3d extrusionH="28000" prstMaterial="matte"/>
        </a:bodyPr>
        <a:lstStyle/>
        <a:p>
          <a:pPr lvl="0" algn="ctr" defTabSz="1866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4200" b="1" kern="1200" dirty="0" smtClean="0"/>
            <a:t>Zagrożenia</a:t>
          </a:r>
          <a:endParaRPr lang="pl-PL" sz="4200" b="1" kern="1200" dirty="0"/>
        </a:p>
      </dsp:txBody>
      <dsp:txXfrm>
        <a:off x="3663622" y="1911836"/>
        <a:ext cx="2728082" cy="163684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9">
  <dgm:title val=""/>
  <dgm:desc val=""/>
  <dgm:catLst>
    <dgm:cat type="3D" pri="11900"/>
  </dgm:catLst>
  <dgm:scene3d>
    <a:camera prst="perspectiveRelaxed">
      <a:rot lat="19149996" lon="20104178" rev="1577324"/>
    </a:camera>
    <a:lightRig rig="soft" dir="t"/>
    <a:backdrop>
      <a:anchor x="0" y="0" z="-210000"/>
      <a:norm dx="0" dy="0" dz="914400"/>
      <a:up dx="0" dy="914400" dz="0"/>
    </a:backdrop>
  </dgm:scene3d>
  <dgm:styleLbl name="node0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22735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22735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22735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22735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>
      <a:sp3d extrusionH="28000" prstMaterial="matte"/>
    </dgm:txPr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53C43F9-239A-4C2C-85DA-1AFF25AD3E50}" type="datetimeFigureOut">
              <a:rPr lang="pl-PL" smtClean="0"/>
              <a:t>2017-09-21</a:t>
            </a:fld>
            <a:endParaRPr lang="pl-PL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l-PL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3EEC86B-7CFE-4B0D-B7F8-DDD7F674AD4B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81425063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EEC86B-7CFE-4B0D-B7F8-DDD7F674AD4B}" type="slidenum">
              <a:rPr lang="pl-PL" smtClean="0"/>
              <a:t>1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26415506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EEC86B-7CFE-4B0D-B7F8-DDD7F674AD4B}" type="slidenum">
              <a:rPr lang="pl-PL" smtClean="0"/>
              <a:t>36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15123413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EEC86B-7CFE-4B0D-B7F8-DDD7F674AD4B}" type="slidenum">
              <a:rPr lang="pl-PL" smtClean="0"/>
              <a:t>37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15123413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EEC86B-7CFE-4B0D-B7F8-DDD7F674AD4B}" type="slidenum">
              <a:rPr lang="pl-PL" smtClean="0"/>
              <a:t>38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15123413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EEC86B-7CFE-4B0D-B7F8-DDD7F674AD4B}" type="slidenum">
              <a:rPr lang="pl-PL" smtClean="0"/>
              <a:t>39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15123413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EEC86B-7CFE-4B0D-B7F8-DDD7F674AD4B}" type="slidenum">
              <a:rPr lang="pl-PL" smtClean="0"/>
              <a:t>40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15123413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EEC86B-7CFE-4B0D-B7F8-DDD7F674AD4B}" type="slidenum">
              <a:rPr lang="pl-PL" smtClean="0"/>
              <a:t>43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97623146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EEC86B-7CFE-4B0D-B7F8-DDD7F674AD4B}" type="slidenum">
              <a:rPr lang="pl-PL" smtClean="0"/>
              <a:t>44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97623146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EEC86B-7CFE-4B0D-B7F8-DDD7F674AD4B}" type="slidenum">
              <a:rPr lang="pl-PL" smtClean="0"/>
              <a:t>45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97623146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EEC86B-7CFE-4B0D-B7F8-DDD7F674AD4B}" type="slidenum">
              <a:rPr lang="pl-PL" smtClean="0"/>
              <a:t>46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97623146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EEC86B-7CFE-4B0D-B7F8-DDD7F674AD4B}" type="slidenum">
              <a:rPr lang="pl-PL" smtClean="0"/>
              <a:t>28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99493649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EEC86B-7CFE-4B0D-B7F8-DDD7F674AD4B}" type="slidenum">
              <a:rPr lang="pl-PL" smtClean="0"/>
              <a:t>29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15123413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EEC86B-7CFE-4B0D-B7F8-DDD7F674AD4B}" type="slidenum">
              <a:rPr lang="pl-PL" smtClean="0"/>
              <a:t>30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15123413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EEC86B-7CFE-4B0D-B7F8-DDD7F674AD4B}" type="slidenum">
              <a:rPr lang="pl-PL" smtClean="0"/>
              <a:t>31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15123413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EEC86B-7CFE-4B0D-B7F8-DDD7F674AD4B}" type="slidenum">
              <a:rPr lang="pl-PL" smtClean="0"/>
              <a:t>32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15123413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EEC86B-7CFE-4B0D-B7F8-DDD7F674AD4B}" type="slidenum">
              <a:rPr lang="pl-PL" smtClean="0"/>
              <a:t>33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15123413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EEC86B-7CFE-4B0D-B7F8-DDD7F674AD4B}" type="slidenum">
              <a:rPr lang="pl-PL" smtClean="0"/>
              <a:t>34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15123413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EEC86B-7CFE-4B0D-B7F8-DDD7F674AD4B}" type="slidenum">
              <a:rPr lang="pl-PL" smtClean="0"/>
              <a:t>35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15123413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 smtClean="0"/>
              <a:t>Kliknij, aby edytować styl wzorca podtytułu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B71650-1595-458D-9FBC-EF3CE9D95838}" type="datetimeFigureOut">
              <a:rPr lang="pl-PL" smtClean="0"/>
              <a:t>2017-09-21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85B663-7F63-4750-BD86-8EF5399415FB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220801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B71650-1595-458D-9FBC-EF3CE9D95838}" type="datetimeFigureOut">
              <a:rPr lang="pl-PL" smtClean="0"/>
              <a:t>2017-09-21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85B663-7F63-4750-BD86-8EF5399415FB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4705414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B71650-1595-458D-9FBC-EF3CE9D95838}" type="datetimeFigureOut">
              <a:rPr lang="pl-PL" smtClean="0"/>
              <a:t>2017-09-21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85B663-7F63-4750-BD86-8EF5399415FB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7516501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B71650-1595-458D-9FBC-EF3CE9D95838}" type="datetimeFigureOut">
              <a:rPr lang="pl-PL" smtClean="0"/>
              <a:t>2017-09-21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85B663-7F63-4750-BD86-8EF5399415FB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3550998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B71650-1595-458D-9FBC-EF3CE9D95838}" type="datetimeFigureOut">
              <a:rPr lang="pl-PL" smtClean="0"/>
              <a:t>2017-09-21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85B663-7F63-4750-BD86-8EF5399415FB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6985649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B71650-1595-458D-9FBC-EF3CE9D95838}" type="datetimeFigureOut">
              <a:rPr lang="pl-PL" smtClean="0"/>
              <a:t>2017-09-21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85B663-7F63-4750-BD86-8EF5399415FB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1575068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B71650-1595-458D-9FBC-EF3CE9D95838}" type="datetimeFigureOut">
              <a:rPr lang="pl-PL" smtClean="0"/>
              <a:t>2017-09-21</a:t>
            </a:fld>
            <a:endParaRPr lang="pl-PL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85B663-7F63-4750-BD86-8EF5399415FB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9180942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B71650-1595-458D-9FBC-EF3CE9D95838}" type="datetimeFigureOut">
              <a:rPr lang="pl-PL" smtClean="0"/>
              <a:t>2017-09-21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85B663-7F63-4750-BD86-8EF5399415FB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3887300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B71650-1595-458D-9FBC-EF3CE9D95838}" type="datetimeFigureOut">
              <a:rPr lang="pl-PL" smtClean="0"/>
              <a:t>2017-09-21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85B663-7F63-4750-BD86-8EF5399415FB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7781567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B71650-1595-458D-9FBC-EF3CE9D95838}" type="datetimeFigureOut">
              <a:rPr lang="pl-PL" smtClean="0"/>
              <a:t>2017-09-21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85B663-7F63-4750-BD86-8EF5399415FB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493636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B71650-1595-458D-9FBC-EF3CE9D95838}" type="datetimeFigureOut">
              <a:rPr lang="pl-PL" smtClean="0"/>
              <a:t>2017-09-21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85B663-7F63-4750-BD86-8EF5399415FB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8478004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9B71650-1595-458D-9FBC-EF3CE9D95838}" type="datetimeFigureOut">
              <a:rPr lang="pl-PL" smtClean="0"/>
              <a:t>2017-09-21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485B663-7F63-4750-BD86-8EF5399415FB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8090071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jpeg"/><Relationship Id="rId3" Type="http://schemas.openxmlformats.org/officeDocument/2006/relationships/diagramLayout" Target="../diagrams/layout1.xml"/><Relationship Id="rId7" Type="http://schemas.openxmlformats.org/officeDocument/2006/relationships/image" Target="../media/image1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jpeg"/><Relationship Id="rId4" Type="http://schemas.openxmlformats.org/officeDocument/2006/relationships/image" Target="../media/image2.jpe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png"/><Relationship Id="rId4" Type="http://schemas.openxmlformats.org/officeDocument/2006/relationships/image" Target="../media/image2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jpg"/><Relationship Id="rId4" Type="http://schemas.openxmlformats.org/officeDocument/2006/relationships/image" Target="../media/image2.jpe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jpg"/><Relationship Id="rId4" Type="http://schemas.openxmlformats.org/officeDocument/2006/relationships/image" Target="../media/image2.jpe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png"/><Relationship Id="rId4" Type="http://schemas.openxmlformats.org/officeDocument/2006/relationships/image" Target="../media/image2.jpe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jpeg"/><Relationship Id="rId4" Type="http://schemas.openxmlformats.org/officeDocument/2006/relationships/image" Target="../media/image2.jpe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png"/><Relationship Id="rId4" Type="http://schemas.openxmlformats.org/officeDocument/2006/relationships/image" Target="../media/image2.jpe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jpeg"/><Relationship Id="rId4" Type="http://schemas.openxmlformats.org/officeDocument/2006/relationships/image" Target="../media/image2.jpe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jpeg"/><Relationship Id="rId4" Type="http://schemas.openxmlformats.org/officeDocument/2006/relationships/image" Target="../media/image2.jpe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png"/><Relationship Id="rId4" Type="http://schemas.openxmlformats.org/officeDocument/2006/relationships/image" Target="../media/image2.jpe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.png"/><Relationship Id="rId4" Type="http://schemas.openxmlformats.org/officeDocument/2006/relationships/image" Target="../media/image2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pn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pn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8.png"/><Relationship Id="rId4" Type="http://schemas.openxmlformats.org/officeDocument/2006/relationships/image" Target="../media/image2.jpe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9.jpeg"/><Relationship Id="rId4" Type="http://schemas.openxmlformats.org/officeDocument/2006/relationships/image" Target="../media/image2.jpe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0.jpeg"/><Relationship Id="rId4" Type="http://schemas.openxmlformats.org/officeDocument/2006/relationships/image" Target="../media/image2.jpe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1.png"/><Relationship Id="rId4" Type="http://schemas.openxmlformats.org/officeDocument/2006/relationships/image" Target="../media/image2.jpeg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323528" y="2857500"/>
            <a:ext cx="8229600" cy="1143000"/>
          </a:xfrm>
        </p:spPr>
        <p:txBody>
          <a:bodyPr>
            <a:noAutofit/>
          </a:bodyPr>
          <a:lstStyle/>
          <a:p>
            <a:r>
              <a:rPr lang="pl-PL" sz="3600" b="1" dirty="0" smtClean="0">
                <a:solidFill>
                  <a:srgbClr val="002060"/>
                </a:solidFill>
              </a:rPr>
              <a:t>Problematyka bezpieczeństwa i zagrożeń w cyberprzestrzeni dla systemów i sieci teleinformatycznych </a:t>
            </a:r>
            <a:r>
              <a:rPr lang="pl-PL" dirty="0" smtClean="0"/>
              <a:t/>
            </a:r>
            <a:br>
              <a:rPr lang="pl-PL" dirty="0" smtClean="0"/>
            </a:br>
            <a:r>
              <a:rPr lang="pl-PL" b="1" dirty="0" smtClean="0">
                <a:solidFill>
                  <a:schemeClr val="accent2">
                    <a:lumMod val="75000"/>
                  </a:schemeClr>
                </a:solidFill>
              </a:rPr>
              <a:t>- </a:t>
            </a:r>
            <a:r>
              <a:rPr lang="pl-PL" sz="2800" b="1" dirty="0" smtClean="0">
                <a:solidFill>
                  <a:schemeClr val="accent2">
                    <a:lumMod val="75000"/>
                  </a:schemeClr>
                </a:solidFill>
              </a:rPr>
              <a:t>w aspekcie pozamilitarnych przygotowań obronnych</a:t>
            </a:r>
            <a:br>
              <a:rPr lang="pl-PL" sz="2800" b="1" dirty="0" smtClean="0">
                <a:solidFill>
                  <a:schemeClr val="accent2">
                    <a:lumMod val="75000"/>
                  </a:schemeClr>
                </a:solidFill>
              </a:rPr>
            </a:br>
            <a:r>
              <a:rPr lang="pl-PL" sz="2800" b="1" dirty="0" smtClean="0">
                <a:solidFill>
                  <a:schemeClr val="accent2">
                    <a:lumMod val="75000"/>
                  </a:schemeClr>
                </a:solidFill>
              </a:rPr>
              <a:t>w działach administracji rządowej nauka i szkolnictwo wyższe</a:t>
            </a:r>
            <a:endParaRPr lang="pl-PL" sz="28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2976" y="0"/>
            <a:ext cx="2121024" cy="14127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Symbol zastępczy zawartości 5"/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16632"/>
            <a:ext cx="1444856" cy="9361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7" name="Łącznik prostoliniowy 6"/>
          <p:cNvCxnSpPr/>
          <p:nvPr/>
        </p:nvCxnSpPr>
        <p:spPr>
          <a:xfrm>
            <a:off x="0" y="1184276"/>
            <a:ext cx="324000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Łącznik prostoliniowy 17"/>
          <p:cNvCxnSpPr/>
          <p:nvPr/>
        </p:nvCxnSpPr>
        <p:spPr>
          <a:xfrm>
            <a:off x="5904000" y="1184276"/>
            <a:ext cx="3240000" cy="0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000" y="5085184"/>
            <a:ext cx="2286000" cy="151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50131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395536" y="1268760"/>
            <a:ext cx="8229600" cy="923688"/>
          </a:xfrm>
        </p:spPr>
        <p:txBody>
          <a:bodyPr>
            <a:normAutofit/>
          </a:bodyPr>
          <a:lstStyle/>
          <a:p>
            <a:pPr algn="l"/>
            <a:r>
              <a:rPr lang="pl-PL" sz="2800" b="1" dirty="0">
                <a:solidFill>
                  <a:schemeClr val="accent2">
                    <a:lumMod val="75000"/>
                  </a:schemeClr>
                </a:solidFill>
              </a:rPr>
              <a:t>Założenia Dyrektywy NIS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95536" y="2325181"/>
            <a:ext cx="8229600" cy="4200163"/>
          </a:xfrm>
        </p:spPr>
        <p:txBody>
          <a:bodyPr>
            <a:noAutofit/>
          </a:bodyPr>
          <a:lstStyle/>
          <a:p>
            <a:pPr algn="just">
              <a:buFont typeface="Wingdings" pitchFamily="2" charset="2"/>
              <a:buChar char="q"/>
            </a:pPr>
            <a:r>
              <a:rPr lang="pl-PL" sz="2200" dirty="0">
                <a:solidFill>
                  <a:srgbClr val="002060"/>
                </a:solidFill>
              </a:rPr>
              <a:t>Wyznaczeni przez Unię Europejską dostawcy usług cyfrowych, (operatorzy platform handlowych, wyszukiwarek i usług w chmurze) </a:t>
            </a:r>
            <a:r>
              <a:rPr lang="pl-PL" sz="2200" dirty="0" smtClean="0">
                <a:solidFill>
                  <a:srgbClr val="002060"/>
                </a:solidFill>
              </a:rPr>
              <a:t>również będą </a:t>
            </a:r>
            <a:r>
              <a:rPr lang="pl-PL" sz="2200" dirty="0">
                <a:solidFill>
                  <a:srgbClr val="002060"/>
                </a:solidFill>
              </a:rPr>
              <a:t>zobowiązani, choć w mniejszym stopniu, </a:t>
            </a:r>
            <a:r>
              <a:rPr lang="pl-PL" sz="2200" dirty="0" smtClean="0">
                <a:solidFill>
                  <a:srgbClr val="002060"/>
                </a:solidFill>
              </a:rPr>
              <a:t>do zapewnienia </a:t>
            </a:r>
            <a:r>
              <a:rPr lang="pl-PL" sz="2200" dirty="0">
                <a:solidFill>
                  <a:srgbClr val="002060"/>
                </a:solidFill>
              </a:rPr>
              <a:t>bezpieczeństwa swojej infrastruktury i zgłaszania poważnych incydentów organom </a:t>
            </a:r>
            <a:r>
              <a:rPr lang="pl-PL" sz="2200" dirty="0" smtClean="0">
                <a:solidFill>
                  <a:srgbClr val="002060"/>
                </a:solidFill>
              </a:rPr>
              <a:t>krajowym.</a:t>
            </a:r>
          </a:p>
          <a:p>
            <a:pPr algn="just">
              <a:buFont typeface="Wingdings" pitchFamily="2" charset="2"/>
              <a:buChar char="q"/>
            </a:pPr>
            <a:r>
              <a:rPr lang="pl-PL" sz="2200" dirty="0">
                <a:solidFill>
                  <a:srgbClr val="002060"/>
                </a:solidFill>
              </a:rPr>
              <a:t>Państwa członkowskie będą musiały także utworzyć Zespoły Reagowania na Incydenty Bezpieczeństwa Komputerowego (CSIRT</a:t>
            </a:r>
            <a:r>
              <a:rPr lang="pl-PL" sz="2200" dirty="0" smtClean="0">
                <a:solidFill>
                  <a:srgbClr val="002060"/>
                </a:solidFill>
              </a:rPr>
              <a:t>). CERT </a:t>
            </a:r>
            <a:r>
              <a:rPr lang="pl-PL" sz="2200" dirty="0">
                <a:solidFill>
                  <a:srgbClr val="002060"/>
                </a:solidFill>
              </a:rPr>
              <a:t>Polska otrzymał od Ministerstwa </a:t>
            </a:r>
            <a:r>
              <a:rPr lang="pl-PL" sz="2200" dirty="0" smtClean="0">
                <a:solidFill>
                  <a:srgbClr val="002060"/>
                </a:solidFill>
              </a:rPr>
              <a:t>Cyfryzacji mandat do reprezentowania </a:t>
            </a:r>
            <a:r>
              <a:rPr lang="pl-PL" sz="2200" dirty="0">
                <a:solidFill>
                  <a:srgbClr val="002060"/>
                </a:solidFill>
              </a:rPr>
              <a:t>Polski w </a:t>
            </a:r>
            <a:r>
              <a:rPr lang="pl-PL" sz="2200" dirty="0" smtClean="0">
                <a:solidFill>
                  <a:srgbClr val="002060"/>
                </a:solidFill>
              </a:rPr>
              <a:t>sieci CSIRT</a:t>
            </a:r>
            <a:r>
              <a:rPr lang="pl-PL" sz="2200" dirty="0">
                <a:solidFill>
                  <a:srgbClr val="002060"/>
                </a:solidFill>
              </a:rPr>
              <a:t>, która stworzona zostanie </a:t>
            </a:r>
            <a:r>
              <a:rPr lang="pl-PL" sz="2200" dirty="0" smtClean="0">
                <a:solidFill>
                  <a:srgbClr val="002060"/>
                </a:solidFill>
              </a:rPr>
              <a:t>w 2017 </a:t>
            </a:r>
            <a:r>
              <a:rPr lang="pl-PL" sz="2200" dirty="0">
                <a:solidFill>
                  <a:srgbClr val="002060"/>
                </a:solidFill>
              </a:rPr>
              <a:t>roku </a:t>
            </a:r>
            <a:r>
              <a:rPr lang="pl-PL" sz="2200" dirty="0" smtClean="0">
                <a:solidFill>
                  <a:srgbClr val="002060"/>
                </a:solidFill>
              </a:rPr>
              <a:t>na mocy </a:t>
            </a:r>
            <a:r>
              <a:rPr lang="pl-PL" sz="2200" dirty="0">
                <a:solidFill>
                  <a:srgbClr val="002060"/>
                </a:solidFill>
              </a:rPr>
              <a:t>dyrektywy </a:t>
            </a:r>
            <a:r>
              <a:rPr lang="pl-PL" sz="2200" dirty="0" smtClean="0">
                <a:solidFill>
                  <a:srgbClr val="002060"/>
                </a:solidFill>
              </a:rPr>
              <a:t>NIS.</a:t>
            </a:r>
            <a:endParaRPr lang="pl-PL" sz="2200" dirty="0">
              <a:solidFill>
                <a:srgbClr val="002060"/>
              </a:solidFill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2976" y="0"/>
            <a:ext cx="2121024" cy="14127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Symbol zastępczy zawartości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16632"/>
            <a:ext cx="1444856" cy="9361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6" name="Łącznik prostoliniowy 5"/>
          <p:cNvCxnSpPr/>
          <p:nvPr/>
        </p:nvCxnSpPr>
        <p:spPr>
          <a:xfrm>
            <a:off x="0" y="1184276"/>
            <a:ext cx="324000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" name="Łącznik prostoliniowy 6"/>
          <p:cNvCxnSpPr/>
          <p:nvPr/>
        </p:nvCxnSpPr>
        <p:spPr>
          <a:xfrm>
            <a:off x="5904000" y="1184276"/>
            <a:ext cx="3240000" cy="0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521209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395536" y="1268760"/>
            <a:ext cx="8229600" cy="923688"/>
          </a:xfrm>
        </p:spPr>
        <p:txBody>
          <a:bodyPr>
            <a:normAutofit/>
          </a:bodyPr>
          <a:lstStyle/>
          <a:p>
            <a:pPr algn="l"/>
            <a:r>
              <a:rPr lang="pl-PL" sz="2800" b="1" dirty="0">
                <a:solidFill>
                  <a:schemeClr val="accent2">
                    <a:lumMod val="75000"/>
                  </a:schemeClr>
                </a:solidFill>
              </a:rPr>
              <a:t>Założenia Dyrektywy NIS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95536" y="2325181"/>
            <a:ext cx="4608512" cy="4200163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pl-PL" sz="2200" dirty="0" smtClean="0">
                <a:solidFill>
                  <a:srgbClr val="002060"/>
                </a:solidFill>
              </a:rPr>
              <a:t>Na </a:t>
            </a:r>
            <a:r>
              <a:rPr lang="pl-PL" sz="2200" dirty="0">
                <a:solidFill>
                  <a:srgbClr val="002060"/>
                </a:solidFill>
              </a:rPr>
              <a:t>mocy nowych przepisów państwa zostały zobowiązane do﻿﻿﻿﻿ ﻿przyjęcia krajowych strategii NIS. Efektem tego </a:t>
            </a:r>
            <a:r>
              <a:rPr lang="pl-PL" sz="2200" dirty="0" smtClean="0">
                <a:solidFill>
                  <a:srgbClr val="002060"/>
                </a:solidFill>
              </a:rPr>
              <a:t>założenia dyrektywy jest </a:t>
            </a:r>
            <a:r>
              <a:rPr lang="pl-PL" sz="2200" dirty="0">
                <a:solidFill>
                  <a:srgbClr val="002060"/>
                </a:solidFill>
              </a:rPr>
              <a:t>przyjęta </a:t>
            </a:r>
            <a:r>
              <a:rPr lang="pl-PL" sz="2200" dirty="0" smtClean="0">
                <a:solidFill>
                  <a:srgbClr val="002060"/>
                </a:solidFill>
              </a:rPr>
              <a:t>9﻿﻿﻿﻿ ﻿maja </a:t>
            </a:r>
            <a:r>
              <a:rPr lang="pl-PL" sz="2200" dirty="0">
                <a:solidFill>
                  <a:srgbClr val="002060"/>
                </a:solidFill>
              </a:rPr>
              <a:t>2017 r. Strategia </a:t>
            </a:r>
            <a:r>
              <a:rPr lang="pl-PL" sz="2200" dirty="0" err="1" smtClean="0">
                <a:solidFill>
                  <a:srgbClr val="002060"/>
                </a:solidFill>
              </a:rPr>
              <a:t>Cyberbezpieczeństwa</a:t>
            </a:r>
            <a:r>
              <a:rPr lang="pl-PL" sz="2200" dirty="0" smtClean="0">
                <a:solidFill>
                  <a:srgbClr val="002060"/>
                </a:solidFill>
              </a:rPr>
              <a:t> Rzeczypospolitej </a:t>
            </a:r>
            <a:r>
              <a:rPr lang="pl-PL" sz="2200" dirty="0">
                <a:solidFill>
                  <a:srgbClr val="002060"/>
                </a:solidFill>
              </a:rPr>
              <a:t>Polskiej na﻿﻿﻿﻿ ﻿lata 2017 – 2022</a:t>
            </a:r>
            <a:r>
              <a:rPr lang="pl-PL" sz="2200" dirty="0" smtClean="0">
                <a:solidFill>
                  <a:srgbClr val="002060"/>
                </a:solidFill>
              </a:rPr>
              <a:t>.</a:t>
            </a:r>
          </a:p>
          <a:p>
            <a:pPr>
              <a:buFont typeface="Wingdings" pitchFamily="2" charset="2"/>
              <a:buChar char="Ø"/>
            </a:pPr>
            <a:endParaRPr lang="pl-PL" sz="2200" dirty="0" smtClean="0">
              <a:solidFill>
                <a:srgbClr val="002060"/>
              </a:solidFill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2976" y="0"/>
            <a:ext cx="2121024" cy="14127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Symbol zastępczy zawartości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16632"/>
            <a:ext cx="1444856" cy="9361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6" name="Łącznik prostoliniowy 5"/>
          <p:cNvCxnSpPr/>
          <p:nvPr/>
        </p:nvCxnSpPr>
        <p:spPr>
          <a:xfrm>
            <a:off x="0" y="1184276"/>
            <a:ext cx="324000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" name="Łącznik prostoliniowy 6"/>
          <p:cNvCxnSpPr/>
          <p:nvPr/>
        </p:nvCxnSpPr>
        <p:spPr>
          <a:xfrm>
            <a:off x="5904000" y="1184276"/>
            <a:ext cx="3240000" cy="0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2060848"/>
            <a:ext cx="3882098" cy="45226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970952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395536" y="1268760"/>
            <a:ext cx="8229600" cy="923688"/>
          </a:xfrm>
        </p:spPr>
        <p:txBody>
          <a:bodyPr>
            <a:normAutofit/>
          </a:bodyPr>
          <a:lstStyle/>
          <a:p>
            <a:pPr algn="l"/>
            <a:r>
              <a:rPr lang="pl-PL" sz="2800" b="1" dirty="0" smtClean="0">
                <a:solidFill>
                  <a:schemeClr val="accent2">
                    <a:lumMod val="75000"/>
                  </a:schemeClr>
                </a:solidFill>
              </a:rPr>
              <a:t>Strategia </a:t>
            </a:r>
            <a:r>
              <a:rPr lang="pl-PL" sz="2800" b="1" dirty="0" err="1" smtClean="0">
                <a:solidFill>
                  <a:schemeClr val="accent2">
                    <a:lumMod val="75000"/>
                  </a:schemeClr>
                </a:solidFill>
              </a:rPr>
              <a:t>Cyberbezpieczeństwa</a:t>
            </a:r>
            <a:r>
              <a:rPr lang="pl-PL" sz="2800" b="1" dirty="0" smtClean="0">
                <a:solidFill>
                  <a:schemeClr val="accent2">
                    <a:lumMod val="75000"/>
                  </a:schemeClr>
                </a:solidFill>
              </a:rPr>
              <a:t> RP  - cel główny</a:t>
            </a:r>
            <a:endParaRPr lang="pl-PL" sz="28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95536" y="2325181"/>
            <a:ext cx="6768752" cy="3192051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pl-PL" sz="2200" dirty="0" smtClean="0">
                <a:solidFill>
                  <a:srgbClr val="002060"/>
                </a:solidFill>
              </a:rPr>
              <a:t>Strategia przedstawia wizję cyberprzestrzeni RP w﻿﻿﻿﻿ ﻿2022 r., a także definiuje cel główny oraz cele szczegółowe związane z realizacją założonej wizji.</a:t>
            </a:r>
          </a:p>
          <a:p>
            <a:pPr marL="0" indent="0" algn="just">
              <a:buNone/>
            </a:pPr>
            <a:r>
              <a:rPr lang="pl-PL" sz="2200" dirty="0" smtClean="0">
                <a:solidFill>
                  <a:srgbClr val="002060"/>
                </a:solidFill>
              </a:rPr>
              <a:t>Cel główny Strategii </a:t>
            </a:r>
            <a:r>
              <a:rPr lang="pl-PL" sz="2200" dirty="0" err="1" smtClean="0">
                <a:solidFill>
                  <a:srgbClr val="002060"/>
                </a:solidFill>
              </a:rPr>
              <a:t>Cyberbezpieczeństwa</a:t>
            </a:r>
            <a:r>
              <a:rPr lang="pl-PL" sz="2200" dirty="0" smtClean="0">
                <a:solidFill>
                  <a:srgbClr val="002060"/>
                </a:solidFill>
              </a:rPr>
              <a:t> RP: „</a:t>
            </a:r>
            <a:r>
              <a:rPr lang="pl-PL" sz="2200" i="1" dirty="0" smtClean="0">
                <a:solidFill>
                  <a:srgbClr val="002060"/>
                </a:solidFill>
              </a:rPr>
              <a:t>zapewnienie </a:t>
            </a:r>
            <a:r>
              <a:rPr lang="pl-PL" sz="2200" i="1" dirty="0">
                <a:solidFill>
                  <a:srgbClr val="002060"/>
                </a:solidFill>
              </a:rPr>
              <a:t>wysokiego poziomu bezpieczeństwa sektora publicznego, sektora prywatnego oraz obywateli </a:t>
            </a:r>
            <a:r>
              <a:rPr lang="pl-PL" sz="2200" i="1" dirty="0" smtClean="0">
                <a:solidFill>
                  <a:srgbClr val="002060"/>
                </a:solidFill>
              </a:rPr>
              <a:t>w zakresie </a:t>
            </a:r>
            <a:r>
              <a:rPr lang="pl-PL" sz="2200" i="1" dirty="0">
                <a:solidFill>
                  <a:srgbClr val="002060"/>
                </a:solidFill>
              </a:rPr>
              <a:t>świadczenia lub korzystania </a:t>
            </a:r>
            <a:r>
              <a:rPr lang="pl-PL" sz="2200" i="1" dirty="0" smtClean="0">
                <a:solidFill>
                  <a:srgbClr val="002060"/>
                </a:solidFill>
              </a:rPr>
              <a:t>z﻿﻿﻿﻿ ﻿usług </a:t>
            </a:r>
            <a:r>
              <a:rPr lang="pl-PL" sz="2200" i="1" dirty="0">
                <a:solidFill>
                  <a:srgbClr val="002060"/>
                </a:solidFill>
              </a:rPr>
              <a:t>kluczowych oraz usług cyfrowych</a:t>
            </a:r>
            <a:r>
              <a:rPr lang="pl-PL" sz="2200" dirty="0" smtClean="0">
                <a:solidFill>
                  <a:srgbClr val="002060"/>
                </a:solidFill>
              </a:rPr>
              <a:t>.”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2976" y="0"/>
            <a:ext cx="2121024" cy="14127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Symbol zastępczy zawartości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16632"/>
            <a:ext cx="1444856" cy="9361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6" name="Łącznik prostoliniowy 5"/>
          <p:cNvCxnSpPr/>
          <p:nvPr/>
        </p:nvCxnSpPr>
        <p:spPr>
          <a:xfrm>
            <a:off x="0" y="1184276"/>
            <a:ext cx="324000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" name="Łącznik prostoliniowy 6"/>
          <p:cNvCxnSpPr/>
          <p:nvPr/>
        </p:nvCxnSpPr>
        <p:spPr>
          <a:xfrm>
            <a:off x="5904000" y="1184276"/>
            <a:ext cx="3240000" cy="0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pic>
        <p:nvPicPr>
          <p:cNvPr id="8" name="Obraz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4208" y="4797152"/>
            <a:ext cx="2574780" cy="19844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80918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395536" y="1268760"/>
            <a:ext cx="8229600" cy="923688"/>
          </a:xfrm>
        </p:spPr>
        <p:txBody>
          <a:bodyPr>
            <a:noAutofit/>
          </a:bodyPr>
          <a:lstStyle/>
          <a:p>
            <a:pPr algn="l"/>
            <a:r>
              <a:rPr lang="pl-PL" sz="2800" b="1" dirty="0" smtClean="0">
                <a:solidFill>
                  <a:schemeClr val="accent2">
                    <a:lumMod val="75000"/>
                  </a:schemeClr>
                </a:solidFill>
              </a:rPr>
              <a:t>Strategia </a:t>
            </a:r>
            <a:r>
              <a:rPr lang="pl-PL" sz="2800" b="1" dirty="0" err="1" smtClean="0">
                <a:solidFill>
                  <a:schemeClr val="accent2">
                    <a:lumMod val="75000"/>
                  </a:schemeClr>
                </a:solidFill>
              </a:rPr>
              <a:t>Cyberbezpieczeństwa</a:t>
            </a:r>
            <a:r>
              <a:rPr lang="pl-PL" sz="2800" b="1" dirty="0" smtClean="0">
                <a:solidFill>
                  <a:schemeClr val="accent2">
                    <a:lumMod val="75000"/>
                  </a:schemeClr>
                </a:solidFill>
              </a:rPr>
              <a:t> RP</a:t>
            </a:r>
            <a:br>
              <a:rPr lang="pl-PL" sz="2800" b="1" dirty="0" smtClean="0">
                <a:solidFill>
                  <a:schemeClr val="accent2">
                    <a:lumMod val="75000"/>
                  </a:schemeClr>
                </a:solidFill>
              </a:rPr>
            </a:br>
            <a:r>
              <a:rPr lang="pl-PL" sz="2800" b="1" dirty="0" smtClean="0">
                <a:solidFill>
                  <a:schemeClr val="accent2">
                    <a:lumMod val="75000"/>
                  </a:schemeClr>
                </a:solidFill>
              </a:rPr>
              <a:t> – cele szczegółowe</a:t>
            </a:r>
            <a:endParaRPr lang="pl-PL" sz="28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95536" y="2348880"/>
            <a:ext cx="7776864" cy="3192051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pl-PL" sz="2200" b="1" dirty="0">
                <a:solidFill>
                  <a:schemeClr val="accent2">
                    <a:lumMod val="75000"/>
                  </a:schemeClr>
                </a:solidFill>
              </a:rPr>
              <a:t>Cel szczegółowy 1. </a:t>
            </a:r>
            <a:r>
              <a:rPr lang="pl-PL" sz="2200" dirty="0" smtClean="0">
                <a:solidFill>
                  <a:srgbClr val="002060"/>
                </a:solidFill>
              </a:rPr>
              <a:t>Osiągnięcie </a:t>
            </a:r>
            <a:r>
              <a:rPr lang="pl-PL" sz="2200" dirty="0">
                <a:solidFill>
                  <a:srgbClr val="002060"/>
                </a:solidFill>
              </a:rPr>
              <a:t>zdolności </a:t>
            </a:r>
            <a:r>
              <a:rPr lang="pl-PL" sz="2200" dirty="0" smtClean="0">
                <a:solidFill>
                  <a:srgbClr val="002060"/>
                </a:solidFill>
              </a:rPr>
              <a:t>do﻿﻿﻿﻿ ﻿skoordynowanych </a:t>
            </a:r>
            <a:r>
              <a:rPr lang="pl-PL" sz="2200" dirty="0">
                <a:solidFill>
                  <a:srgbClr val="002060"/>
                </a:solidFill>
              </a:rPr>
              <a:t>w </a:t>
            </a:r>
            <a:r>
              <a:rPr lang="pl-PL" sz="2200" dirty="0" smtClean="0">
                <a:solidFill>
                  <a:srgbClr val="002060"/>
                </a:solidFill>
              </a:rPr>
              <a:t>﻿﻿﻿﻿ skali </a:t>
            </a:r>
            <a:r>
              <a:rPr lang="pl-PL" sz="2200" dirty="0">
                <a:solidFill>
                  <a:srgbClr val="002060"/>
                </a:solidFill>
              </a:rPr>
              <a:t>kraju działań </a:t>
            </a:r>
            <a:r>
              <a:rPr lang="pl-PL" sz="2200" dirty="0" smtClean="0">
                <a:solidFill>
                  <a:srgbClr val="002060"/>
                </a:solidFill>
              </a:rPr>
              <a:t>służących zapobieganiu</a:t>
            </a:r>
            <a:r>
              <a:rPr lang="pl-PL" sz="2200" dirty="0">
                <a:solidFill>
                  <a:srgbClr val="002060"/>
                </a:solidFill>
              </a:rPr>
              <a:t>, wykrywaniu, zwalczaniu oraz minimalizacji skutków </a:t>
            </a:r>
            <a:r>
              <a:rPr lang="pl-PL" sz="2200" dirty="0" smtClean="0">
                <a:solidFill>
                  <a:srgbClr val="002060"/>
                </a:solidFill>
              </a:rPr>
              <a:t>incydentów naruszających </a:t>
            </a:r>
            <a:r>
              <a:rPr lang="pl-PL" sz="2200" dirty="0">
                <a:solidFill>
                  <a:srgbClr val="002060"/>
                </a:solidFill>
              </a:rPr>
              <a:t>bezpieczeństwo systemów teleinformatycznych </a:t>
            </a:r>
            <a:r>
              <a:rPr lang="pl-PL" sz="2200" dirty="0" smtClean="0">
                <a:solidFill>
                  <a:srgbClr val="002060"/>
                </a:solidFill>
              </a:rPr>
              <a:t>istotnych dla </a:t>
            </a:r>
            <a:r>
              <a:rPr lang="pl-PL" sz="2200" dirty="0">
                <a:solidFill>
                  <a:srgbClr val="002060"/>
                </a:solidFill>
              </a:rPr>
              <a:t>funkcjonowania państwa.</a:t>
            </a:r>
          </a:p>
          <a:p>
            <a:pPr marL="0" indent="0" algn="just">
              <a:buNone/>
            </a:pPr>
            <a:r>
              <a:rPr lang="pl-PL" sz="2200" b="1" dirty="0">
                <a:solidFill>
                  <a:schemeClr val="accent2">
                    <a:lumMod val="75000"/>
                  </a:schemeClr>
                </a:solidFill>
              </a:rPr>
              <a:t>Cel szczegółowy 2. </a:t>
            </a:r>
            <a:r>
              <a:rPr lang="pl-PL" sz="2200" dirty="0" smtClean="0">
                <a:solidFill>
                  <a:srgbClr val="002060"/>
                </a:solidFill>
              </a:rPr>
              <a:t>Wzmocnienie </a:t>
            </a:r>
            <a:r>
              <a:rPr lang="pl-PL" sz="2200" dirty="0">
                <a:solidFill>
                  <a:srgbClr val="002060"/>
                </a:solidFill>
              </a:rPr>
              <a:t>zdolności </a:t>
            </a:r>
            <a:r>
              <a:rPr lang="pl-PL" sz="2200" dirty="0" smtClean="0">
                <a:solidFill>
                  <a:srgbClr val="002060"/>
                </a:solidFill>
              </a:rPr>
              <a:t>do﻿﻿﻿﻿ ﻿przeciwdziałania </a:t>
            </a:r>
            <a:r>
              <a:rPr lang="pl-PL" sz="2200" dirty="0" err="1">
                <a:solidFill>
                  <a:srgbClr val="002060"/>
                </a:solidFill>
              </a:rPr>
              <a:t>cyberzagrożeniom</a:t>
            </a:r>
            <a:r>
              <a:rPr lang="pl-PL" sz="2200" dirty="0">
                <a:solidFill>
                  <a:srgbClr val="002060"/>
                </a:solidFill>
              </a:rPr>
              <a:t>.</a:t>
            </a:r>
          </a:p>
          <a:p>
            <a:pPr marL="0" indent="0" algn="just">
              <a:buNone/>
            </a:pPr>
            <a:r>
              <a:rPr lang="pl-PL" sz="2200" b="1" dirty="0">
                <a:solidFill>
                  <a:schemeClr val="accent2">
                    <a:lumMod val="75000"/>
                  </a:schemeClr>
                </a:solidFill>
              </a:rPr>
              <a:t>Cel szczegółowy 3. </a:t>
            </a:r>
            <a:r>
              <a:rPr lang="pl-PL" sz="2200" dirty="0">
                <a:solidFill>
                  <a:srgbClr val="002060"/>
                </a:solidFill>
              </a:rPr>
              <a:t>Zwiększanie potencjału narodowego oraz kompetencji w zakresie </a:t>
            </a:r>
            <a:r>
              <a:rPr lang="pl-PL" sz="2200" dirty="0" smtClean="0">
                <a:solidFill>
                  <a:srgbClr val="002060"/>
                </a:solidFill>
              </a:rPr>
              <a:t>bezpieczeństwa w﻿﻿﻿﻿ ﻿cyberprzestrzeni</a:t>
            </a:r>
            <a:r>
              <a:rPr lang="pl-PL" sz="2200" dirty="0">
                <a:solidFill>
                  <a:srgbClr val="002060"/>
                </a:solidFill>
              </a:rPr>
              <a:t>.</a:t>
            </a:r>
          </a:p>
          <a:p>
            <a:pPr marL="0" indent="0" algn="just">
              <a:buNone/>
            </a:pPr>
            <a:r>
              <a:rPr lang="pl-PL" sz="2200" b="1" dirty="0">
                <a:solidFill>
                  <a:schemeClr val="accent2">
                    <a:lumMod val="75000"/>
                  </a:schemeClr>
                </a:solidFill>
              </a:rPr>
              <a:t>Cel szczegółowy 4. </a:t>
            </a:r>
            <a:r>
              <a:rPr lang="pl-PL" sz="2200" dirty="0">
                <a:solidFill>
                  <a:srgbClr val="002060"/>
                </a:solidFill>
              </a:rPr>
              <a:t>Zbudowanie silnej pozycji międzynarodowej RP w obszarze </a:t>
            </a:r>
            <a:r>
              <a:rPr lang="pl-PL" sz="2200" dirty="0" err="1">
                <a:solidFill>
                  <a:srgbClr val="002060"/>
                </a:solidFill>
              </a:rPr>
              <a:t>cyberbezpieczeństwa</a:t>
            </a:r>
            <a:r>
              <a:rPr lang="pl-PL" sz="2200" dirty="0">
                <a:solidFill>
                  <a:srgbClr val="002060"/>
                </a:solidFill>
              </a:rPr>
              <a:t>.</a:t>
            </a:r>
            <a:endParaRPr lang="pl-PL" sz="2200" dirty="0" smtClean="0">
              <a:solidFill>
                <a:srgbClr val="002060"/>
              </a:solidFill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2976" y="0"/>
            <a:ext cx="2121024" cy="14127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Symbol zastępczy zawartości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16632"/>
            <a:ext cx="1444856" cy="9361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6" name="Łącznik prostoliniowy 5"/>
          <p:cNvCxnSpPr/>
          <p:nvPr/>
        </p:nvCxnSpPr>
        <p:spPr>
          <a:xfrm>
            <a:off x="0" y="1184276"/>
            <a:ext cx="324000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" name="Łącznik prostoliniowy 6"/>
          <p:cNvCxnSpPr/>
          <p:nvPr/>
        </p:nvCxnSpPr>
        <p:spPr>
          <a:xfrm>
            <a:off x="5904000" y="1184276"/>
            <a:ext cx="3240000" cy="0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504902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395536" y="1268760"/>
            <a:ext cx="8229600" cy="923688"/>
          </a:xfrm>
        </p:spPr>
        <p:txBody>
          <a:bodyPr>
            <a:noAutofit/>
          </a:bodyPr>
          <a:lstStyle/>
          <a:p>
            <a:pPr algn="l"/>
            <a:r>
              <a:rPr lang="pl-PL" sz="2800" b="1" dirty="0" smtClean="0">
                <a:solidFill>
                  <a:schemeClr val="accent2">
                    <a:lumMod val="75000"/>
                  </a:schemeClr>
                </a:solidFill>
              </a:rPr>
              <a:t>Polityka Ochrony Cyberprzestrzeni </a:t>
            </a:r>
            <a:br>
              <a:rPr lang="pl-PL" sz="2800" b="1" dirty="0" smtClean="0">
                <a:solidFill>
                  <a:schemeClr val="accent2">
                    <a:lumMod val="75000"/>
                  </a:schemeClr>
                </a:solidFill>
              </a:rPr>
            </a:br>
            <a:r>
              <a:rPr lang="pl-PL" sz="2800" b="1" dirty="0" smtClean="0">
                <a:solidFill>
                  <a:schemeClr val="accent2">
                    <a:lumMod val="75000"/>
                  </a:schemeClr>
                </a:solidFill>
              </a:rPr>
              <a:t>Rzeczypospolitej Polskiej</a:t>
            </a:r>
            <a:endParaRPr lang="pl-PL" sz="28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95536" y="2325181"/>
            <a:ext cx="5328592" cy="3624099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pl-PL" sz="2200" dirty="0" smtClean="0">
                <a:solidFill>
                  <a:srgbClr val="002060"/>
                </a:solidFill>
              </a:rPr>
              <a:t>Strategia </a:t>
            </a:r>
            <a:r>
              <a:rPr lang="pl-PL" sz="2200" dirty="0" err="1" smtClean="0">
                <a:solidFill>
                  <a:srgbClr val="002060"/>
                </a:solidFill>
              </a:rPr>
              <a:t>Cyberbezpieczeństwa</a:t>
            </a:r>
            <a:r>
              <a:rPr lang="pl-PL" sz="2200" dirty="0" smtClean="0">
                <a:solidFill>
                  <a:srgbClr val="002060"/>
                </a:solidFill>
              </a:rPr>
              <a:t> RP </a:t>
            </a:r>
            <a:r>
              <a:rPr lang="pl-PL" sz="2200" dirty="0">
                <a:solidFill>
                  <a:srgbClr val="002060"/>
                </a:solidFill>
              </a:rPr>
              <a:t>jest kontynuacją działań, podejmowanych </a:t>
            </a:r>
            <a:r>
              <a:rPr lang="pl-PL" sz="2200" dirty="0" smtClean="0">
                <a:solidFill>
                  <a:srgbClr val="002060"/>
                </a:solidFill>
              </a:rPr>
              <a:t>w﻿﻿﻿﻿ ﻿przeszłości </a:t>
            </a:r>
            <a:r>
              <a:rPr lang="pl-PL" sz="2200" dirty="0">
                <a:solidFill>
                  <a:srgbClr val="002060"/>
                </a:solidFill>
              </a:rPr>
              <a:t>przez </a:t>
            </a:r>
            <a:r>
              <a:rPr lang="pl-PL" sz="2200" dirty="0" smtClean="0">
                <a:solidFill>
                  <a:srgbClr val="002060"/>
                </a:solidFill>
              </a:rPr>
              <a:t>administrację rządową</a:t>
            </a:r>
            <a:r>
              <a:rPr lang="pl-PL" sz="2200" dirty="0">
                <a:solidFill>
                  <a:srgbClr val="002060"/>
                </a:solidFill>
              </a:rPr>
              <a:t>, mających </a:t>
            </a:r>
            <a:r>
              <a:rPr lang="pl-PL" sz="2200" dirty="0" smtClean="0">
                <a:solidFill>
                  <a:srgbClr val="002060"/>
                </a:solidFill>
              </a:rPr>
              <a:t>na﻿﻿﻿﻿ ﻿celu </a:t>
            </a:r>
            <a:r>
              <a:rPr lang="pl-PL" sz="2200" dirty="0">
                <a:solidFill>
                  <a:srgbClr val="002060"/>
                </a:solidFill>
              </a:rPr>
              <a:t>podniesienie poziomu bezpieczeństwa </a:t>
            </a:r>
            <a:r>
              <a:rPr lang="pl-PL" sz="2200" dirty="0" smtClean="0">
                <a:solidFill>
                  <a:srgbClr val="002060"/>
                </a:solidFill>
              </a:rPr>
              <a:t>w﻿﻿﻿﻿ ﻿cyberprzestrzeni RP, </a:t>
            </a:r>
            <a:r>
              <a:rPr lang="pl-PL" sz="2200" dirty="0">
                <a:solidFill>
                  <a:srgbClr val="002060"/>
                </a:solidFill>
              </a:rPr>
              <a:t>w </a:t>
            </a:r>
            <a:r>
              <a:rPr lang="pl-PL" sz="2200" dirty="0" smtClean="0">
                <a:solidFill>
                  <a:srgbClr val="002060"/>
                </a:solidFill>
              </a:rPr>
              <a:t>tym przyjętej </a:t>
            </a:r>
            <a:r>
              <a:rPr lang="pl-PL" sz="2200" dirty="0">
                <a:solidFill>
                  <a:srgbClr val="002060"/>
                </a:solidFill>
              </a:rPr>
              <a:t>przez rząd w 2013 roku </a:t>
            </a:r>
            <a:r>
              <a:rPr lang="pl-PL" sz="2200" dirty="0" smtClean="0">
                <a:solidFill>
                  <a:srgbClr val="002060"/>
                </a:solidFill>
              </a:rPr>
              <a:t>Polityki </a:t>
            </a:r>
            <a:r>
              <a:rPr lang="pl-PL" sz="2200" dirty="0">
                <a:solidFill>
                  <a:srgbClr val="002060"/>
                </a:solidFill>
              </a:rPr>
              <a:t>Ochrony Cyberprzestrzeni Rzeczypospolitej Polskiej.</a:t>
            </a:r>
            <a:endParaRPr lang="pl-PL" sz="2200" dirty="0" smtClean="0">
              <a:solidFill>
                <a:srgbClr val="002060"/>
              </a:solidFill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2976" y="0"/>
            <a:ext cx="2121024" cy="14127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Symbol zastępczy zawartości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16632"/>
            <a:ext cx="1444856" cy="9361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6" name="Łącznik prostoliniowy 5"/>
          <p:cNvCxnSpPr/>
          <p:nvPr/>
        </p:nvCxnSpPr>
        <p:spPr>
          <a:xfrm>
            <a:off x="0" y="1184276"/>
            <a:ext cx="324000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" name="Łącznik prostoliniowy 6"/>
          <p:cNvCxnSpPr/>
          <p:nvPr/>
        </p:nvCxnSpPr>
        <p:spPr>
          <a:xfrm>
            <a:off x="5904000" y="1184276"/>
            <a:ext cx="3240000" cy="0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64635" y="2348880"/>
            <a:ext cx="2733343" cy="39604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035271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395536" y="1268760"/>
            <a:ext cx="8229600" cy="923688"/>
          </a:xfrm>
        </p:spPr>
        <p:txBody>
          <a:bodyPr>
            <a:noAutofit/>
          </a:bodyPr>
          <a:lstStyle/>
          <a:p>
            <a:pPr algn="l"/>
            <a:r>
              <a:rPr lang="pl-PL" sz="2800" b="1" dirty="0" smtClean="0">
                <a:solidFill>
                  <a:schemeClr val="accent2">
                    <a:lumMod val="75000"/>
                  </a:schemeClr>
                </a:solidFill>
              </a:rPr>
              <a:t>Polityka Ochrony Cyberprzestrzeni </a:t>
            </a:r>
            <a:br>
              <a:rPr lang="pl-PL" sz="2800" b="1" dirty="0" smtClean="0">
                <a:solidFill>
                  <a:schemeClr val="accent2">
                    <a:lumMod val="75000"/>
                  </a:schemeClr>
                </a:solidFill>
              </a:rPr>
            </a:br>
            <a:r>
              <a:rPr lang="pl-PL" sz="2800" b="1" dirty="0" smtClean="0">
                <a:solidFill>
                  <a:schemeClr val="accent2">
                    <a:lumMod val="75000"/>
                  </a:schemeClr>
                </a:solidFill>
              </a:rPr>
              <a:t>Rzeczypospolitej Polskiej</a:t>
            </a:r>
            <a:endParaRPr lang="pl-PL" sz="28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95536" y="2325181"/>
            <a:ext cx="6552728" cy="3624099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pl-PL" sz="2200" dirty="0" smtClean="0">
                <a:solidFill>
                  <a:srgbClr val="002060"/>
                </a:solidFill>
              </a:rPr>
              <a:t>Główne kierunki działań określone w Polityce: </a:t>
            </a:r>
          </a:p>
          <a:p>
            <a:pPr marL="457200" indent="-457200" algn="just">
              <a:buFont typeface="+mj-lt"/>
              <a:buAutoNum type="arabicPeriod"/>
            </a:pPr>
            <a:r>
              <a:rPr lang="pl-PL" sz="2200" dirty="0">
                <a:solidFill>
                  <a:srgbClr val="002060"/>
                </a:solidFill>
              </a:rPr>
              <a:t>Szacowanie </a:t>
            </a:r>
            <a:r>
              <a:rPr lang="pl-PL" sz="2200" dirty="0" smtClean="0">
                <a:solidFill>
                  <a:srgbClr val="002060"/>
                </a:solidFill>
              </a:rPr>
              <a:t>ryzyka.</a:t>
            </a:r>
          </a:p>
          <a:p>
            <a:pPr marL="457200" indent="-457200" algn="just">
              <a:buFont typeface="+mj-lt"/>
              <a:buAutoNum type="arabicPeriod"/>
            </a:pPr>
            <a:r>
              <a:rPr lang="pl-PL" sz="2200" dirty="0" smtClean="0">
                <a:solidFill>
                  <a:srgbClr val="002060"/>
                </a:solidFill>
              </a:rPr>
              <a:t>Bezpieczeństwo </a:t>
            </a:r>
            <a:r>
              <a:rPr lang="pl-PL" sz="2200" dirty="0">
                <a:solidFill>
                  <a:srgbClr val="002060"/>
                </a:solidFill>
              </a:rPr>
              <a:t>portali administracji </a:t>
            </a:r>
            <a:r>
              <a:rPr lang="pl-PL" sz="2200" dirty="0" smtClean="0">
                <a:solidFill>
                  <a:srgbClr val="002060"/>
                </a:solidFill>
              </a:rPr>
              <a:t>rządowej.</a:t>
            </a:r>
          </a:p>
          <a:p>
            <a:pPr marL="457200" indent="-457200" algn="just">
              <a:buFont typeface="+mj-lt"/>
              <a:buAutoNum type="arabicPeriod"/>
            </a:pPr>
            <a:r>
              <a:rPr lang="pl-PL" sz="2200" dirty="0">
                <a:solidFill>
                  <a:srgbClr val="002060"/>
                </a:solidFill>
              </a:rPr>
              <a:t>Założenia działań </a:t>
            </a:r>
            <a:r>
              <a:rPr lang="pl-PL" sz="2200" dirty="0" smtClean="0">
                <a:solidFill>
                  <a:srgbClr val="002060"/>
                </a:solidFill>
              </a:rPr>
              <a:t>legislacyjnych.</a:t>
            </a:r>
          </a:p>
          <a:p>
            <a:pPr marL="457200" indent="-457200" algn="just">
              <a:buFont typeface="+mj-lt"/>
              <a:buAutoNum type="arabicPeriod"/>
            </a:pPr>
            <a:r>
              <a:rPr lang="pl-PL" sz="2200" dirty="0">
                <a:solidFill>
                  <a:srgbClr val="002060"/>
                </a:solidFill>
              </a:rPr>
              <a:t>Założenia działań </a:t>
            </a:r>
            <a:r>
              <a:rPr lang="pl-PL" sz="2200" dirty="0" smtClean="0">
                <a:solidFill>
                  <a:srgbClr val="002060"/>
                </a:solidFill>
              </a:rPr>
              <a:t>proceduralno-organizacyjnych.</a:t>
            </a:r>
          </a:p>
          <a:p>
            <a:pPr marL="457200" indent="-457200" algn="just">
              <a:buFont typeface="+mj-lt"/>
              <a:buAutoNum type="arabicPeriod"/>
            </a:pPr>
            <a:r>
              <a:rPr lang="pl-PL" sz="2200" dirty="0">
                <a:solidFill>
                  <a:srgbClr val="002060"/>
                </a:solidFill>
              </a:rPr>
              <a:t>Założenia dotyczące kształcenia, szkoleń </a:t>
            </a:r>
            <a:r>
              <a:rPr lang="pl-PL" sz="2200" dirty="0" smtClean="0">
                <a:solidFill>
                  <a:srgbClr val="002060"/>
                </a:solidFill>
              </a:rPr>
              <a:t>i﻿﻿﻿﻿ ﻿uświadamiania </a:t>
            </a:r>
            <a:r>
              <a:rPr lang="pl-PL" sz="2200" dirty="0">
                <a:solidFill>
                  <a:srgbClr val="002060"/>
                </a:solidFill>
              </a:rPr>
              <a:t>w dziedzinie </a:t>
            </a:r>
            <a:r>
              <a:rPr lang="pl-PL" sz="2200" dirty="0" smtClean="0">
                <a:solidFill>
                  <a:srgbClr val="002060"/>
                </a:solidFill>
              </a:rPr>
              <a:t>bezpieczeństwa.</a:t>
            </a:r>
          </a:p>
          <a:p>
            <a:pPr marL="457200" indent="-457200" algn="just">
              <a:buFont typeface="+mj-lt"/>
              <a:buAutoNum type="arabicPeriod"/>
            </a:pPr>
            <a:r>
              <a:rPr lang="pl-PL" sz="2200" dirty="0" smtClean="0">
                <a:solidFill>
                  <a:srgbClr val="002060"/>
                </a:solidFill>
              </a:rPr>
              <a:t>Założenia </a:t>
            </a:r>
            <a:r>
              <a:rPr lang="pl-PL" sz="2200" dirty="0">
                <a:solidFill>
                  <a:srgbClr val="002060"/>
                </a:solidFill>
              </a:rPr>
              <a:t>działań </a:t>
            </a:r>
            <a:r>
              <a:rPr lang="pl-PL" sz="2200" dirty="0" smtClean="0">
                <a:solidFill>
                  <a:srgbClr val="002060"/>
                </a:solidFill>
              </a:rPr>
              <a:t>technicznych.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2976" y="0"/>
            <a:ext cx="2121024" cy="14127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Symbol zastępczy zawartości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16632"/>
            <a:ext cx="1444856" cy="9361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6" name="Łącznik prostoliniowy 5"/>
          <p:cNvCxnSpPr/>
          <p:nvPr/>
        </p:nvCxnSpPr>
        <p:spPr>
          <a:xfrm>
            <a:off x="0" y="1184276"/>
            <a:ext cx="324000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" name="Łącznik prostoliniowy 6"/>
          <p:cNvCxnSpPr/>
          <p:nvPr/>
        </p:nvCxnSpPr>
        <p:spPr>
          <a:xfrm>
            <a:off x="5904000" y="1184276"/>
            <a:ext cx="3240000" cy="0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199906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395536" y="1268760"/>
            <a:ext cx="8229600" cy="923688"/>
          </a:xfrm>
        </p:spPr>
        <p:txBody>
          <a:bodyPr>
            <a:noAutofit/>
          </a:bodyPr>
          <a:lstStyle/>
          <a:p>
            <a:pPr algn="l"/>
            <a:r>
              <a:rPr lang="pl-PL" sz="2800" b="1" dirty="0">
                <a:solidFill>
                  <a:schemeClr val="accent2">
                    <a:lumMod val="75000"/>
                  </a:schemeClr>
                </a:solidFill>
              </a:rPr>
              <a:t>Polityka Ochrony Cyberprzestrzeni </a:t>
            </a:r>
            <a:r>
              <a:rPr lang="pl-PL" sz="2800" b="1" dirty="0" smtClean="0">
                <a:solidFill>
                  <a:schemeClr val="accent2">
                    <a:lumMod val="75000"/>
                  </a:schemeClr>
                </a:solidFill>
              </a:rPr>
              <a:t>RP </a:t>
            </a:r>
            <a:br>
              <a:rPr lang="pl-PL" sz="2800" b="1" dirty="0" smtClean="0">
                <a:solidFill>
                  <a:schemeClr val="accent2">
                    <a:lumMod val="75000"/>
                  </a:schemeClr>
                </a:solidFill>
              </a:rPr>
            </a:br>
            <a:r>
              <a:rPr lang="pl-PL" sz="2800" b="1" dirty="0" smtClean="0">
                <a:solidFill>
                  <a:schemeClr val="accent2">
                    <a:lumMod val="75000"/>
                  </a:schemeClr>
                </a:solidFill>
              </a:rPr>
              <a:t>- szacowanie ryzyka</a:t>
            </a:r>
            <a:endParaRPr lang="pl-PL" sz="28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95536" y="2325181"/>
            <a:ext cx="8208912" cy="3624099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pl-PL" sz="2200" dirty="0" smtClean="0">
                <a:solidFill>
                  <a:srgbClr val="002060"/>
                </a:solidFill>
              </a:rPr>
              <a:t>Przez szacowanie ryzyka w </a:t>
            </a:r>
            <a:r>
              <a:rPr lang="pl-PL" sz="2200" b="1" dirty="0" smtClean="0">
                <a:solidFill>
                  <a:srgbClr val="002060"/>
                </a:solidFill>
              </a:rPr>
              <a:t>Polityce</a:t>
            </a:r>
            <a:r>
              <a:rPr lang="pl-PL" sz="2200" dirty="0" smtClean="0">
                <a:solidFill>
                  <a:srgbClr val="002060"/>
                </a:solidFill>
              </a:rPr>
              <a:t> rozumie </a:t>
            </a:r>
            <a:r>
              <a:rPr lang="pl-PL" sz="2200" dirty="0">
                <a:solidFill>
                  <a:srgbClr val="002060"/>
                </a:solidFill>
              </a:rPr>
              <a:t>się </a:t>
            </a:r>
            <a:r>
              <a:rPr lang="pl-PL" sz="2200" dirty="0" smtClean="0">
                <a:solidFill>
                  <a:srgbClr val="002060"/>
                </a:solidFill>
              </a:rPr>
              <a:t>łącznie </a:t>
            </a:r>
            <a:r>
              <a:rPr lang="pl-PL" sz="2200" dirty="0">
                <a:solidFill>
                  <a:srgbClr val="002060"/>
                </a:solidFill>
              </a:rPr>
              <a:t>analizę ryzyka, na którą </a:t>
            </a:r>
            <a:r>
              <a:rPr lang="pl-PL" sz="2200" dirty="0" smtClean="0">
                <a:solidFill>
                  <a:srgbClr val="002060"/>
                </a:solidFill>
              </a:rPr>
              <a:t>składają się</a:t>
            </a:r>
            <a:r>
              <a:rPr lang="pl-PL" sz="2200" dirty="0">
                <a:solidFill>
                  <a:srgbClr val="002060"/>
                </a:solidFill>
              </a:rPr>
              <a:t>: identyfikacja ryzyka oraz określenie wielkości </a:t>
            </a:r>
            <a:r>
              <a:rPr lang="pl-PL" sz="2200" dirty="0" err="1">
                <a:solidFill>
                  <a:srgbClr val="002060"/>
                </a:solidFill>
              </a:rPr>
              <a:t>ryzyk</a:t>
            </a:r>
            <a:r>
              <a:rPr lang="pl-PL" sz="2200" dirty="0">
                <a:solidFill>
                  <a:srgbClr val="002060"/>
                </a:solidFill>
              </a:rPr>
              <a:t>, a także proces oceny </a:t>
            </a:r>
            <a:r>
              <a:rPr lang="pl-PL" sz="2200" dirty="0" smtClean="0">
                <a:solidFill>
                  <a:srgbClr val="002060"/>
                </a:solidFill>
              </a:rPr>
              <a:t>ryzyka.</a:t>
            </a:r>
          </a:p>
          <a:p>
            <a:pPr marL="0" indent="0" algn="just">
              <a:buNone/>
            </a:pPr>
            <a:r>
              <a:rPr lang="pl-PL" sz="2200" dirty="0" smtClean="0">
                <a:solidFill>
                  <a:srgbClr val="002060"/>
                </a:solidFill>
              </a:rPr>
              <a:t>Polityka określa podmioty</a:t>
            </a:r>
            <a:r>
              <a:rPr lang="pl-PL" sz="2200" dirty="0">
                <a:solidFill>
                  <a:srgbClr val="002060"/>
                </a:solidFill>
              </a:rPr>
              <a:t>, które </a:t>
            </a:r>
            <a:r>
              <a:rPr lang="pl-PL" sz="2200" dirty="0" smtClean="0">
                <a:solidFill>
                  <a:srgbClr val="002060"/>
                </a:solidFill>
              </a:rPr>
              <a:t>do 31 stycznia każdego roku sporządzają sprawozdanie podsumowujące </a:t>
            </a:r>
            <a:r>
              <a:rPr lang="pl-PL" sz="2200" dirty="0">
                <a:solidFill>
                  <a:srgbClr val="002060"/>
                </a:solidFill>
              </a:rPr>
              <a:t>wyniki szacowania ryzyka (wg wzorca opracowanego przez </a:t>
            </a:r>
            <a:r>
              <a:rPr lang="pl-PL" sz="2200" dirty="0" smtClean="0">
                <a:solidFill>
                  <a:srgbClr val="002060"/>
                </a:solidFill>
              </a:rPr>
              <a:t>ministra właściwego ds. informatyzacji</a:t>
            </a:r>
            <a:r>
              <a:rPr lang="pl-PL" sz="2200" dirty="0">
                <a:solidFill>
                  <a:srgbClr val="002060"/>
                </a:solidFill>
              </a:rPr>
              <a:t>). Sprawozdanie powinno zawierać ogólne dane </a:t>
            </a:r>
            <a:r>
              <a:rPr lang="pl-PL" sz="2200" dirty="0" smtClean="0">
                <a:solidFill>
                  <a:srgbClr val="002060"/>
                </a:solidFill>
              </a:rPr>
              <a:t>dotyczące rodzajów </a:t>
            </a:r>
            <a:r>
              <a:rPr lang="pl-PL" sz="2200" dirty="0">
                <a:solidFill>
                  <a:srgbClr val="002060"/>
                </a:solidFill>
              </a:rPr>
              <a:t>ryzyka, zagrożeń i słabych punktów zdiagnozowanych w każdym z </a:t>
            </a:r>
            <a:r>
              <a:rPr lang="pl-PL" sz="2200" dirty="0" smtClean="0">
                <a:solidFill>
                  <a:srgbClr val="002060"/>
                </a:solidFill>
              </a:rPr>
              <a:t>sektorów, w </a:t>
            </a:r>
            <a:r>
              <a:rPr lang="pl-PL" sz="2200" dirty="0">
                <a:solidFill>
                  <a:srgbClr val="002060"/>
                </a:solidFill>
              </a:rPr>
              <a:t>których poszczególna instytucja działa i za które odpowiada. </a:t>
            </a:r>
            <a:r>
              <a:rPr lang="pl-PL" sz="2200" dirty="0" smtClean="0">
                <a:solidFill>
                  <a:srgbClr val="002060"/>
                </a:solidFill>
              </a:rPr>
              <a:t>Podmioty powinny opisać także sposoby </a:t>
            </a:r>
            <a:r>
              <a:rPr lang="pl-PL" sz="2200" dirty="0">
                <a:solidFill>
                  <a:srgbClr val="002060"/>
                </a:solidFill>
              </a:rPr>
              <a:t>postępowania z </a:t>
            </a:r>
            <a:r>
              <a:rPr lang="pl-PL" sz="2200" dirty="0" smtClean="0">
                <a:solidFill>
                  <a:srgbClr val="002060"/>
                </a:solidFill>
              </a:rPr>
              <a:t>ryzykiem.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2976" y="0"/>
            <a:ext cx="2121024" cy="14127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Symbol zastępczy zawartości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16632"/>
            <a:ext cx="1444856" cy="9361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6" name="Łącznik prostoliniowy 5"/>
          <p:cNvCxnSpPr/>
          <p:nvPr/>
        </p:nvCxnSpPr>
        <p:spPr>
          <a:xfrm>
            <a:off x="0" y="1184276"/>
            <a:ext cx="324000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" name="Łącznik prostoliniowy 6"/>
          <p:cNvCxnSpPr/>
          <p:nvPr/>
        </p:nvCxnSpPr>
        <p:spPr>
          <a:xfrm>
            <a:off x="5904000" y="1184276"/>
            <a:ext cx="3240000" cy="0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172599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395536" y="1268760"/>
            <a:ext cx="8229600" cy="923688"/>
          </a:xfrm>
        </p:spPr>
        <p:txBody>
          <a:bodyPr>
            <a:noAutofit/>
          </a:bodyPr>
          <a:lstStyle/>
          <a:p>
            <a:pPr algn="l"/>
            <a:r>
              <a:rPr lang="pl-PL" sz="2800" b="1" dirty="0">
                <a:solidFill>
                  <a:schemeClr val="accent2">
                    <a:lumMod val="75000"/>
                  </a:schemeClr>
                </a:solidFill>
              </a:rPr>
              <a:t>Polityka Ochrony Cyberprzestrzeni RP </a:t>
            </a:r>
            <a:br>
              <a:rPr lang="pl-PL" sz="2800" b="1" dirty="0">
                <a:solidFill>
                  <a:schemeClr val="accent2">
                    <a:lumMod val="75000"/>
                  </a:schemeClr>
                </a:solidFill>
              </a:rPr>
            </a:br>
            <a:r>
              <a:rPr lang="pl-PL" sz="2800" b="1" dirty="0" smtClean="0">
                <a:solidFill>
                  <a:schemeClr val="accent2">
                    <a:lumMod val="75000"/>
                  </a:schemeClr>
                </a:solidFill>
              </a:rPr>
              <a:t>- bezpieczeństwo </a:t>
            </a:r>
            <a:r>
              <a:rPr lang="pl-PL" sz="2800" b="1" dirty="0">
                <a:solidFill>
                  <a:schemeClr val="accent2">
                    <a:lumMod val="75000"/>
                  </a:schemeClr>
                </a:solidFill>
              </a:rPr>
              <a:t>portali administracji rządowej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95536" y="2325181"/>
            <a:ext cx="8208912" cy="3624099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pl-PL" sz="2200" b="1" dirty="0" smtClean="0">
                <a:solidFill>
                  <a:srgbClr val="002060"/>
                </a:solidFill>
              </a:rPr>
              <a:t>Polityka</a:t>
            </a:r>
            <a:r>
              <a:rPr lang="pl-PL" sz="2200" dirty="0" smtClean="0">
                <a:solidFill>
                  <a:srgbClr val="002060"/>
                </a:solidFill>
              </a:rPr>
              <a:t> wskazuje na znaczenie cyberprzestrzeni w komunikacji jednostek administracji publicznej a obywatelami. W związku z tym należy przestrzegać wymagań bezpieczeństwa, do których należą odpowiednia dostępność, integralność </a:t>
            </a:r>
            <a:r>
              <a:rPr lang="pl-PL" sz="2200" dirty="0">
                <a:solidFill>
                  <a:srgbClr val="002060"/>
                </a:solidFill>
              </a:rPr>
              <a:t>oraz poufność </a:t>
            </a:r>
            <a:r>
              <a:rPr lang="pl-PL" sz="2200" dirty="0" smtClean="0">
                <a:solidFill>
                  <a:srgbClr val="002060"/>
                </a:solidFill>
              </a:rPr>
              <a:t>danych. Podkreślona jest również zasadność wdrożenia dobrych praktyk, za﻿﻿﻿﻿ ﻿których </a:t>
            </a:r>
            <a:r>
              <a:rPr lang="pl-PL" sz="2200" dirty="0">
                <a:solidFill>
                  <a:srgbClr val="002060"/>
                </a:solidFill>
              </a:rPr>
              <a:t>przygotowanie </a:t>
            </a:r>
            <a:r>
              <a:rPr lang="pl-PL" sz="2200" dirty="0" smtClean="0">
                <a:solidFill>
                  <a:srgbClr val="002060"/>
                </a:solidFill>
              </a:rPr>
              <a:t>odpowiedzialny jest </a:t>
            </a:r>
            <a:r>
              <a:rPr lang="pl-PL" sz="2200" dirty="0">
                <a:solidFill>
                  <a:srgbClr val="002060"/>
                </a:solidFill>
              </a:rPr>
              <a:t>Zespół zadaniowy </a:t>
            </a:r>
            <a:r>
              <a:rPr lang="pl-PL" sz="2200" dirty="0" smtClean="0">
                <a:solidFill>
                  <a:srgbClr val="002060"/>
                </a:solidFill>
              </a:rPr>
              <a:t>do﻿﻿﻿﻿ ﻿spraw </a:t>
            </a:r>
            <a:r>
              <a:rPr lang="pl-PL" sz="2200" dirty="0">
                <a:solidFill>
                  <a:srgbClr val="002060"/>
                </a:solidFill>
              </a:rPr>
              <a:t>ochrony portali rządowych we współpracy z </a:t>
            </a:r>
            <a:r>
              <a:rPr lang="pl-PL" sz="2200" dirty="0" smtClean="0">
                <a:solidFill>
                  <a:srgbClr val="002060"/>
                </a:solidFill>
              </a:rPr>
              <a:t>Rządowym Zespołem </a:t>
            </a:r>
            <a:r>
              <a:rPr lang="pl-PL" sz="2200" dirty="0">
                <a:solidFill>
                  <a:srgbClr val="002060"/>
                </a:solidFill>
              </a:rPr>
              <a:t>Reagowania na Incydenty Komputerowe CERT.GOV.PL.</a:t>
            </a:r>
            <a:endParaRPr lang="pl-PL" sz="2200" dirty="0" smtClean="0">
              <a:solidFill>
                <a:srgbClr val="002060"/>
              </a:solidFill>
            </a:endParaRPr>
          </a:p>
          <a:p>
            <a:pPr marL="0" indent="0" algn="just">
              <a:buNone/>
            </a:pPr>
            <a:endParaRPr lang="pl-PL" sz="2200" dirty="0" smtClean="0">
              <a:solidFill>
                <a:srgbClr val="002060"/>
              </a:solidFill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2976" y="0"/>
            <a:ext cx="2121024" cy="14127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Symbol zastępczy zawartości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16632"/>
            <a:ext cx="1444856" cy="9361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6" name="Łącznik prostoliniowy 5"/>
          <p:cNvCxnSpPr/>
          <p:nvPr/>
        </p:nvCxnSpPr>
        <p:spPr>
          <a:xfrm>
            <a:off x="0" y="1184276"/>
            <a:ext cx="324000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" name="Łącznik prostoliniowy 6"/>
          <p:cNvCxnSpPr/>
          <p:nvPr/>
        </p:nvCxnSpPr>
        <p:spPr>
          <a:xfrm>
            <a:off x="5904000" y="1184276"/>
            <a:ext cx="3240000" cy="0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850570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395536" y="1268760"/>
            <a:ext cx="8229600" cy="923688"/>
          </a:xfrm>
        </p:spPr>
        <p:txBody>
          <a:bodyPr>
            <a:normAutofit/>
          </a:bodyPr>
          <a:lstStyle/>
          <a:p>
            <a:pPr algn="l"/>
            <a:r>
              <a:rPr lang="pl-PL" sz="2800" b="1" dirty="0" smtClean="0">
                <a:solidFill>
                  <a:schemeClr val="accent2">
                    <a:lumMod val="75000"/>
                  </a:schemeClr>
                </a:solidFill>
              </a:rPr>
              <a:t>Doktryna </a:t>
            </a:r>
            <a:r>
              <a:rPr lang="pl-PL" sz="2800" b="1" dirty="0" err="1">
                <a:solidFill>
                  <a:schemeClr val="accent2">
                    <a:lumMod val="75000"/>
                  </a:schemeClr>
                </a:solidFill>
              </a:rPr>
              <a:t>c</a:t>
            </a:r>
            <a:r>
              <a:rPr lang="pl-PL" sz="2800" b="1" dirty="0" err="1" smtClean="0">
                <a:solidFill>
                  <a:schemeClr val="accent2">
                    <a:lumMod val="75000"/>
                  </a:schemeClr>
                </a:solidFill>
              </a:rPr>
              <a:t>yberbezpieczeństwa</a:t>
            </a:r>
            <a:r>
              <a:rPr lang="pl-PL" sz="2800" b="1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pl-PL" sz="2800" b="1" dirty="0" smtClean="0">
                <a:solidFill>
                  <a:schemeClr val="accent2">
                    <a:lumMod val="75000"/>
                  </a:schemeClr>
                </a:solidFill>
              </a:rPr>
              <a:t>RP</a:t>
            </a:r>
            <a:endParaRPr lang="pl-PL" sz="28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95536" y="2325181"/>
            <a:ext cx="5040560" cy="4277036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pl-PL" sz="2200" dirty="0" smtClean="0">
                <a:solidFill>
                  <a:srgbClr val="002060"/>
                </a:solidFill>
              </a:rPr>
              <a:t>W opublikowanej przez Biuro Bezpieczeństwa Narodowego w﻿﻿﻿﻿ ﻿2015 r. Doktrynie  </a:t>
            </a:r>
            <a:r>
              <a:rPr lang="pl-PL" sz="2200" dirty="0" err="1" smtClean="0">
                <a:solidFill>
                  <a:srgbClr val="002060"/>
                </a:solidFill>
              </a:rPr>
              <a:t>cyberbezpieczeństwa</a:t>
            </a:r>
            <a:r>
              <a:rPr lang="pl-PL" sz="2200" dirty="0" smtClean="0">
                <a:solidFill>
                  <a:srgbClr val="002060"/>
                </a:solidFill>
              </a:rPr>
              <a:t> RP, która  </a:t>
            </a:r>
            <a:r>
              <a:rPr lang="pl-PL" sz="2200" dirty="0">
                <a:solidFill>
                  <a:srgbClr val="002060"/>
                </a:solidFill>
              </a:rPr>
              <a:t>jest dokumentem koncepcyjnym oraz wykonawczym w stosunku </a:t>
            </a:r>
            <a:r>
              <a:rPr lang="pl-PL" sz="2200" dirty="0" smtClean="0">
                <a:solidFill>
                  <a:srgbClr val="002060"/>
                </a:solidFill>
              </a:rPr>
              <a:t>do﻿﻿﻿﻿ ﻿Strategii </a:t>
            </a:r>
            <a:r>
              <a:rPr lang="pl-PL" sz="2200" dirty="0">
                <a:solidFill>
                  <a:srgbClr val="002060"/>
                </a:solidFill>
              </a:rPr>
              <a:t>Bezpieczeństwa Narodowego </a:t>
            </a:r>
            <a:r>
              <a:rPr lang="pl-PL" sz="2200" dirty="0" smtClean="0">
                <a:solidFill>
                  <a:srgbClr val="002060"/>
                </a:solidFill>
              </a:rPr>
              <a:t>RP określono m.in. cele operacyjne RP w﻿﻿﻿﻿ ﻿dziedzinie </a:t>
            </a:r>
            <a:r>
              <a:rPr lang="pl-PL" sz="2200" dirty="0" err="1" smtClean="0">
                <a:solidFill>
                  <a:srgbClr val="002060"/>
                </a:solidFill>
              </a:rPr>
              <a:t>cyberbezpieczeństwa</a:t>
            </a:r>
            <a:r>
              <a:rPr lang="pl-PL" sz="2200" dirty="0" smtClean="0">
                <a:solidFill>
                  <a:srgbClr val="002060"/>
                </a:solidFill>
              </a:rPr>
              <a:t>, a także zdefiniowano szanse, wyzwania, </a:t>
            </a:r>
            <a:r>
              <a:rPr lang="pl-PL" sz="2200" dirty="0" err="1" smtClean="0">
                <a:solidFill>
                  <a:srgbClr val="002060"/>
                </a:solidFill>
              </a:rPr>
              <a:t>ryzka</a:t>
            </a:r>
            <a:r>
              <a:rPr lang="pl-PL" sz="2200" dirty="0" smtClean="0">
                <a:solidFill>
                  <a:srgbClr val="002060"/>
                </a:solidFill>
              </a:rPr>
              <a:t> oraz zagrożenia dla cyberprzestrzeni RP.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2976" y="0"/>
            <a:ext cx="2121024" cy="14127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Symbol zastępczy zawartości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16632"/>
            <a:ext cx="1444856" cy="9361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6" name="Łącznik prostoliniowy 5"/>
          <p:cNvCxnSpPr/>
          <p:nvPr/>
        </p:nvCxnSpPr>
        <p:spPr>
          <a:xfrm>
            <a:off x="0" y="1184276"/>
            <a:ext cx="324000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" name="Łącznik prostoliniowy 6"/>
          <p:cNvCxnSpPr/>
          <p:nvPr/>
        </p:nvCxnSpPr>
        <p:spPr>
          <a:xfrm>
            <a:off x="5904000" y="1184276"/>
            <a:ext cx="3240000" cy="0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08414" y="1916831"/>
            <a:ext cx="3137396" cy="45365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596985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395536" y="1268760"/>
            <a:ext cx="8229600" cy="923688"/>
          </a:xfrm>
        </p:spPr>
        <p:txBody>
          <a:bodyPr>
            <a:noAutofit/>
          </a:bodyPr>
          <a:lstStyle/>
          <a:p>
            <a:pPr algn="l"/>
            <a:r>
              <a:rPr lang="pl-PL" sz="2800" b="1" dirty="0">
                <a:solidFill>
                  <a:schemeClr val="accent2">
                    <a:lumMod val="75000"/>
                  </a:schemeClr>
                </a:solidFill>
              </a:rPr>
              <a:t>Doktryna </a:t>
            </a:r>
            <a:r>
              <a:rPr lang="pl-PL" sz="2800" b="1" dirty="0" err="1">
                <a:solidFill>
                  <a:schemeClr val="accent2">
                    <a:lumMod val="75000"/>
                  </a:schemeClr>
                </a:solidFill>
              </a:rPr>
              <a:t>cyberbezpieczeństwa</a:t>
            </a:r>
            <a:r>
              <a:rPr lang="pl-PL" sz="2800" b="1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pl-PL" sz="2800" b="1" dirty="0" smtClean="0">
                <a:solidFill>
                  <a:schemeClr val="accent2">
                    <a:lumMod val="75000"/>
                  </a:schemeClr>
                </a:solidFill>
              </a:rPr>
              <a:t>RP</a:t>
            </a:r>
            <a:br>
              <a:rPr lang="pl-PL" sz="2800" b="1" dirty="0" smtClean="0">
                <a:solidFill>
                  <a:schemeClr val="accent2">
                    <a:lumMod val="75000"/>
                  </a:schemeClr>
                </a:solidFill>
              </a:rPr>
            </a:br>
            <a:r>
              <a:rPr lang="pl-PL" sz="2800" b="1" dirty="0" smtClean="0">
                <a:solidFill>
                  <a:schemeClr val="accent2">
                    <a:lumMod val="75000"/>
                  </a:schemeClr>
                </a:solidFill>
              </a:rPr>
              <a:t>Cele operacyjne RP w dziedzinie </a:t>
            </a:r>
            <a:r>
              <a:rPr lang="pl-PL" sz="2800" b="1" dirty="0" err="1" smtClean="0">
                <a:solidFill>
                  <a:schemeClr val="accent2">
                    <a:lumMod val="75000"/>
                  </a:schemeClr>
                </a:solidFill>
              </a:rPr>
              <a:t>cyberbezpieczeństwa</a:t>
            </a:r>
            <a:r>
              <a:rPr lang="pl-PL" sz="2800" b="1" dirty="0" smtClean="0">
                <a:solidFill>
                  <a:schemeClr val="accent2">
                    <a:lumMod val="75000"/>
                  </a:schemeClr>
                </a:solidFill>
              </a:rPr>
              <a:t>:</a:t>
            </a:r>
            <a:endParaRPr lang="pl-PL" sz="28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95536" y="2325181"/>
            <a:ext cx="8229600" cy="4200163"/>
          </a:xfrm>
        </p:spPr>
        <p:txBody>
          <a:bodyPr>
            <a:normAutofit/>
          </a:bodyPr>
          <a:lstStyle/>
          <a:p>
            <a:pPr algn="just">
              <a:buFont typeface="Wingdings" pitchFamily="2" charset="2"/>
              <a:buChar char="q"/>
            </a:pPr>
            <a:r>
              <a:rPr lang="pl-PL" sz="2200" dirty="0">
                <a:solidFill>
                  <a:srgbClr val="002060"/>
                </a:solidFill>
              </a:rPr>
              <a:t>ocena warunków </a:t>
            </a:r>
            <a:r>
              <a:rPr lang="pl-PL" sz="2200" dirty="0" err="1">
                <a:solidFill>
                  <a:srgbClr val="002060"/>
                </a:solidFill>
              </a:rPr>
              <a:t>cyberbezpieczeństwa</a:t>
            </a:r>
            <a:r>
              <a:rPr lang="pl-PL" sz="2200" dirty="0">
                <a:solidFill>
                  <a:srgbClr val="002060"/>
                </a:solidFill>
              </a:rPr>
              <a:t>, w tym rozpoznawanie </a:t>
            </a:r>
            <a:r>
              <a:rPr lang="pl-PL" sz="2200" dirty="0" smtClean="0">
                <a:solidFill>
                  <a:srgbClr val="002060"/>
                </a:solidFill>
              </a:rPr>
              <a:t>zagrożeń</a:t>
            </a:r>
            <a:r>
              <a:rPr lang="pl-PL" sz="2200" dirty="0">
                <a:solidFill>
                  <a:srgbClr val="002060"/>
                </a:solidFill>
              </a:rPr>
              <a:t>, szacowanie </a:t>
            </a:r>
            <a:r>
              <a:rPr lang="pl-PL" sz="2200" dirty="0" err="1">
                <a:solidFill>
                  <a:srgbClr val="002060"/>
                </a:solidFill>
              </a:rPr>
              <a:t>ryzyk</a:t>
            </a:r>
            <a:r>
              <a:rPr lang="pl-PL" sz="2200" dirty="0">
                <a:solidFill>
                  <a:srgbClr val="002060"/>
                </a:solidFill>
              </a:rPr>
              <a:t> i identyfikacja szans;</a:t>
            </a:r>
          </a:p>
          <a:p>
            <a:pPr algn="just">
              <a:buFont typeface="Wingdings" pitchFamily="2" charset="2"/>
              <a:buChar char="q"/>
            </a:pPr>
            <a:r>
              <a:rPr lang="pl-PL" sz="2200" dirty="0" smtClean="0">
                <a:solidFill>
                  <a:srgbClr val="002060"/>
                </a:solidFill>
              </a:rPr>
              <a:t>zapobieganie </a:t>
            </a:r>
            <a:r>
              <a:rPr lang="pl-PL" sz="2200" dirty="0">
                <a:solidFill>
                  <a:srgbClr val="002060"/>
                </a:solidFill>
              </a:rPr>
              <a:t>(przeciwdziałanie) zagrożeniom, redukowanie </a:t>
            </a:r>
            <a:r>
              <a:rPr lang="pl-PL" sz="2200" dirty="0" err="1" smtClean="0">
                <a:solidFill>
                  <a:srgbClr val="002060"/>
                </a:solidFill>
              </a:rPr>
              <a:t>ryzyk</a:t>
            </a:r>
            <a:r>
              <a:rPr lang="pl-PL" sz="2200" dirty="0" smtClean="0">
                <a:solidFill>
                  <a:srgbClr val="002060"/>
                </a:solidFill>
              </a:rPr>
              <a:t> i wykorzystywanie </a:t>
            </a:r>
            <a:r>
              <a:rPr lang="pl-PL" sz="2200" dirty="0">
                <a:solidFill>
                  <a:srgbClr val="002060"/>
                </a:solidFill>
              </a:rPr>
              <a:t>szans;</a:t>
            </a:r>
          </a:p>
          <a:p>
            <a:pPr algn="just">
              <a:buFont typeface="Wingdings" pitchFamily="2" charset="2"/>
              <a:buChar char="q"/>
            </a:pPr>
            <a:r>
              <a:rPr lang="pl-PL" sz="2200" dirty="0" smtClean="0">
                <a:solidFill>
                  <a:srgbClr val="002060"/>
                </a:solidFill>
              </a:rPr>
              <a:t>obrona </a:t>
            </a:r>
            <a:r>
              <a:rPr lang="pl-PL" sz="2200" dirty="0">
                <a:solidFill>
                  <a:srgbClr val="002060"/>
                </a:solidFill>
              </a:rPr>
              <a:t>i ochrona własnych systemów i zgromadzonych w nich zasobów;</a:t>
            </a:r>
          </a:p>
          <a:p>
            <a:pPr algn="just">
              <a:buFont typeface="Wingdings" pitchFamily="2" charset="2"/>
              <a:buChar char="q"/>
            </a:pPr>
            <a:r>
              <a:rPr lang="pl-PL" sz="2200" dirty="0" smtClean="0">
                <a:solidFill>
                  <a:srgbClr val="002060"/>
                </a:solidFill>
              </a:rPr>
              <a:t>zwalczanie </a:t>
            </a:r>
            <a:r>
              <a:rPr lang="pl-PL" sz="2200" dirty="0">
                <a:solidFill>
                  <a:srgbClr val="002060"/>
                </a:solidFill>
              </a:rPr>
              <a:t>(dezorganizowanie, zakłócanie i niszczenie) źródeł </a:t>
            </a:r>
            <a:r>
              <a:rPr lang="pl-PL" sz="2200" dirty="0" smtClean="0">
                <a:solidFill>
                  <a:srgbClr val="002060"/>
                </a:solidFill>
              </a:rPr>
              <a:t>zagrożeń </a:t>
            </a:r>
            <a:r>
              <a:rPr lang="pl-PL" sz="2200" dirty="0">
                <a:solidFill>
                  <a:srgbClr val="002060"/>
                </a:solidFill>
              </a:rPr>
              <a:t>(aktywna obrona oraz działania ofensywne);</a:t>
            </a:r>
          </a:p>
          <a:p>
            <a:pPr algn="just">
              <a:buFont typeface="Wingdings" pitchFamily="2" charset="2"/>
              <a:buChar char="q"/>
            </a:pPr>
            <a:r>
              <a:rPr lang="pl-PL" sz="2200" dirty="0" smtClean="0">
                <a:solidFill>
                  <a:srgbClr val="002060"/>
                </a:solidFill>
              </a:rPr>
              <a:t>po </a:t>
            </a:r>
            <a:r>
              <a:rPr lang="pl-PL" sz="2200" dirty="0">
                <a:solidFill>
                  <a:srgbClr val="002060"/>
                </a:solidFill>
              </a:rPr>
              <a:t>ewentualnym ataku – odtwarzanie sprawności </a:t>
            </a:r>
            <a:r>
              <a:rPr lang="pl-PL" sz="2200" dirty="0" smtClean="0">
                <a:solidFill>
                  <a:srgbClr val="002060"/>
                </a:solidFill>
              </a:rPr>
              <a:t>i﻿﻿﻿﻿ ﻿funkcjonalności systemów </a:t>
            </a:r>
            <a:r>
              <a:rPr lang="pl-PL" sz="2200" dirty="0">
                <a:solidFill>
                  <a:srgbClr val="002060"/>
                </a:solidFill>
              </a:rPr>
              <a:t>tworzących cyberprzestrzeń.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2976" y="0"/>
            <a:ext cx="2121024" cy="14127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Symbol zastępczy zawartości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16632"/>
            <a:ext cx="1444856" cy="9361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6" name="Łącznik prostoliniowy 5"/>
          <p:cNvCxnSpPr/>
          <p:nvPr/>
        </p:nvCxnSpPr>
        <p:spPr>
          <a:xfrm>
            <a:off x="0" y="1184276"/>
            <a:ext cx="324000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" name="Łącznik prostoliniowy 6"/>
          <p:cNvCxnSpPr/>
          <p:nvPr/>
        </p:nvCxnSpPr>
        <p:spPr>
          <a:xfrm>
            <a:off x="5904000" y="1184276"/>
            <a:ext cx="3240000" cy="0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578839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395536" y="1268760"/>
            <a:ext cx="8229600" cy="923688"/>
          </a:xfrm>
        </p:spPr>
        <p:txBody>
          <a:bodyPr>
            <a:normAutofit/>
          </a:bodyPr>
          <a:lstStyle/>
          <a:p>
            <a:pPr algn="l"/>
            <a:r>
              <a:rPr lang="pl-PL" sz="2800" b="1" dirty="0" smtClean="0">
                <a:solidFill>
                  <a:schemeClr val="accent2">
                    <a:lumMod val="75000"/>
                  </a:schemeClr>
                </a:solidFill>
              </a:rPr>
              <a:t>Akty prawne</a:t>
            </a:r>
            <a:endParaRPr lang="pl-PL" sz="28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95536" y="2325181"/>
            <a:ext cx="8229600" cy="4200163"/>
          </a:xfrm>
        </p:spPr>
        <p:txBody>
          <a:bodyPr>
            <a:normAutofit/>
          </a:bodyPr>
          <a:lstStyle/>
          <a:p>
            <a:pPr algn="just">
              <a:buFont typeface="Wingdings" pitchFamily="2" charset="2"/>
              <a:buChar char="q"/>
            </a:pPr>
            <a:r>
              <a:rPr lang="pl-PL" sz="2000" dirty="0" smtClean="0">
                <a:solidFill>
                  <a:srgbClr val="002060"/>
                </a:solidFill>
              </a:rPr>
              <a:t>Strategia Bezpieczeństwa Narodowego Rzeczypospolitej Polskiej z dnia 5 listopada 2014 r</a:t>
            </a:r>
            <a:r>
              <a:rPr lang="pl-PL" sz="2000" dirty="0" smtClean="0">
                <a:solidFill>
                  <a:srgbClr val="002060"/>
                </a:solidFill>
              </a:rPr>
              <a:t>..</a:t>
            </a:r>
            <a:endParaRPr lang="pl-PL" sz="2000" dirty="0" smtClean="0">
              <a:solidFill>
                <a:srgbClr val="002060"/>
              </a:solidFill>
            </a:endParaRPr>
          </a:p>
          <a:p>
            <a:pPr algn="just">
              <a:buFont typeface="Wingdings" pitchFamily="2" charset="2"/>
              <a:buChar char="q"/>
            </a:pPr>
            <a:r>
              <a:rPr lang="pl-PL" sz="2000" dirty="0" smtClean="0">
                <a:solidFill>
                  <a:srgbClr val="002060"/>
                </a:solidFill>
              </a:rPr>
              <a:t>Strategia </a:t>
            </a:r>
            <a:r>
              <a:rPr lang="pl-PL" sz="2000" dirty="0" err="1" smtClean="0">
                <a:solidFill>
                  <a:srgbClr val="002060"/>
                </a:solidFill>
              </a:rPr>
              <a:t>Cyberbezpieczeństwa</a:t>
            </a:r>
            <a:r>
              <a:rPr lang="pl-PL" sz="2000" dirty="0" smtClean="0">
                <a:solidFill>
                  <a:srgbClr val="002060"/>
                </a:solidFill>
              </a:rPr>
              <a:t> Rzeczypospolitej Polskiej na lata 2017 – </a:t>
            </a:r>
            <a:r>
              <a:rPr lang="pl-PL" sz="2000" dirty="0" smtClean="0">
                <a:solidFill>
                  <a:srgbClr val="002060"/>
                </a:solidFill>
              </a:rPr>
              <a:t>2022.</a:t>
            </a:r>
            <a:endParaRPr lang="pl-PL" sz="2000" dirty="0" smtClean="0">
              <a:solidFill>
                <a:srgbClr val="002060"/>
              </a:solidFill>
            </a:endParaRPr>
          </a:p>
          <a:p>
            <a:pPr algn="just">
              <a:buFont typeface="Wingdings" pitchFamily="2" charset="2"/>
              <a:buChar char="q"/>
            </a:pPr>
            <a:r>
              <a:rPr lang="pl-PL" sz="2000" dirty="0" smtClean="0">
                <a:solidFill>
                  <a:srgbClr val="002060"/>
                </a:solidFill>
              </a:rPr>
              <a:t>Ustawa z dnia 17 lutego 2005 r. o informatyzacji działalności podmiotów realizujących zadania </a:t>
            </a:r>
            <a:r>
              <a:rPr lang="pl-PL" sz="2000" dirty="0" smtClean="0">
                <a:solidFill>
                  <a:srgbClr val="002060"/>
                </a:solidFill>
              </a:rPr>
              <a:t>publiczne.</a:t>
            </a:r>
            <a:endParaRPr lang="pl-PL" sz="2000" dirty="0" smtClean="0">
              <a:solidFill>
                <a:srgbClr val="002060"/>
              </a:solidFill>
            </a:endParaRPr>
          </a:p>
          <a:p>
            <a:pPr algn="just">
              <a:buFont typeface="Wingdings" pitchFamily="2" charset="2"/>
              <a:buChar char="q"/>
            </a:pPr>
            <a:r>
              <a:rPr lang="pl-PL" sz="2000" dirty="0">
                <a:solidFill>
                  <a:srgbClr val="002060"/>
                </a:solidFill>
              </a:rPr>
              <a:t>Polityka Ochrony Cyberprzestrzeni </a:t>
            </a:r>
            <a:r>
              <a:rPr lang="pl-PL" sz="2000" dirty="0" smtClean="0">
                <a:solidFill>
                  <a:srgbClr val="002060"/>
                </a:solidFill>
              </a:rPr>
              <a:t>Rzeczypospolitej Polskiej z 2013 r.;</a:t>
            </a:r>
          </a:p>
          <a:p>
            <a:pPr algn="just">
              <a:buFont typeface="Wingdings" pitchFamily="2" charset="2"/>
              <a:buChar char="q"/>
            </a:pPr>
            <a:r>
              <a:rPr lang="pl-PL" sz="2000" dirty="0">
                <a:solidFill>
                  <a:srgbClr val="002060"/>
                </a:solidFill>
              </a:rPr>
              <a:t>Doktryna </a:t>
            </a:r>
            <a:r>
              <a:rPr lang="pl-PL" sz="2000" dirty="0" err="1">
                <a:solidFill>
                  <a:srgbClr val="002060"/>
                </a:solidFill>
              </a:rPr>
              <a:t>C</a:t>
            </a:r>
            <a:r>
              <a:rPr lang="pl-PL" sz="2000" dirty="0" err="1" smtClean="0">
                <a:solidFill>
                  <a:srgbClr val="002060"/>
                </a:solidFill>
              </a:rPr>
              <a:t>yberbezpieczeństwa</a:t>
            </a:r>
            <a:r>
              <a:rPr lang="pl-PL" sz="2000" dirty="0" smtClean="0">
                <a:solidFill>
                  <a:srgbClr val="002060"/>
                </a:solidFill>
              </a:rPr>
              <a:t> RP z 22 stycznia 2015 r</a:t>
            </a:r>
            <a:r>
              <a:rPr lang="pl-PL" sz="2000" dirty="0" smtClean="0">
                <a:solidFill>
                  <a:srgbClr val="002060"/>
                </a:solidFill>
              </a:rPr>
              <a:t>..</a:t>
            </a:r>
            <a:endParaRPr lang="pl-PL" sz="2000" dirty="0" smtClean="0">
              <a:solidFill>
                <a:srgbClr val="002060"/>
              </a:solidFill>
            </a:endParaRPr>
          </a:p>
          <a:p>
            <a:pPr algn="just">
              <a:buFont typeface="Wingdings" pitchFamily="2" charset="2"/>
              <a:buChar char="q"/>
            </a:pPr>
            <a:r>
              <a:rPr lang="pl-PL" sz="2000" dirty="0" smtClean="0">
                <a:solidFill>
                  <a:srgbClr val="002060"/>
                </a:solidFill>
              </a:rPr>
              <a:t>Dyrektywa Parlamentu Europejskiego i Rady (UE) 2016/1148 (zwana  Dyrektywą NIS (</a:t>
            </a:r>
            <a:r>
              <a:rPr lang="en-US" sz="2000" dirty="0" smtClean="0">
                <a:solidFill>
                  <a:srgbClr val="002060"/>
                </a:solidFill>
              </a:rPr>
              <a:t>Network and Information Systems Directive</a:t>
            </a:r>
            <a:r>
              <a:rPr lang="pl-PL" sz="2000" dirty="0" smtClean="0">
                <a:solidFill>
                  <a:srgbClr val="002060"/>
                </a:solidFill>
              </a:rPr>
              <a:t>)) z dnia 6 lipca 2016 r. w sprawie środków na rzecz wysokiego wspólnego poziomu bezpieczeństwa sieci i systemów informatycznych na terytorium Unii.</a:t>
            </a:r>
            <a:endParaRPr lang="pl-PL" sz="2000" dirty="0">
              <a:solidFill>
                <a:srgbClr val="002060"/>
              </a:solidFill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2976" y="0"/>
            <a:ext cx="2121024" cy="14127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Symbol zastępczy zawartości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16632"/>
            <a:ext cx="1444856" cy="9361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6" name="Łącznik prostoliniowy 5"/>
          <p:cNvCxnSpPr/>
          <p:nvPr/>
        </p:nvCxnSpPr>
        <p:spPr>
          <a:xfrm>
            <a:off x="0" y="1184276"/>
            <a:ext cx="324000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" name="Łącznik prostoliniowy 6"/>
          <p:cNvCxnSpPr/>
          <p:nvPr/>
        </p:nvCxnSpPr>
        <p:spPr>
          <a:xfrm>
            <a:off x="5904000" y="1184276"/>
            <a:ext cx="3240000" cy="0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732510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395536" y="1268760"/>
            <a:ext cx="8229600" cy="923688"/>
          </a:xfrm>
        </p:spPr>
        <p:txBody>
          <a:bodyPr>
            <a:normAutofit/>
          </a:bodyPr>
          <a:lstStyle/>
          <a:p>
            <a:pPr algn="l"/>
            <a:r>
              <a:rPr lang="pl-PL" sz="2900" b="1" dirty="0" smtClean="0">
                <a:solidFill>
                  <a:schemeClr val="accent2">
                    <a:lumMod val="75000"/>
                  </a:schemeClr>
                </a:solidFill>
              </a:rPr>
              <a:t>Cyberprzestrzeń</a:t>
            </a:r>
            <a:endParaRPr lang="pl-PL" sz="29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graphicFrame>
        <p:nvGraphicFramePr>
          <p:cNvPr id="9" name="Symbol zastępczy zawartości 8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03533991"/>
              </p:ext>
            </p:extLst>
          </p:nvPr>
        </p:nvGraphicFramePr>
        <p:xfrm>
          <a:off x="1044782" y="2132856"/>
          <a:ext cx="7054436" cy="355086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2976" y="0"/>
            <a:ext cx="2121024" cy="14127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Symbol zastępczy zawartości 5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16632"/>
            <a:ext cx="1444856" cy="9361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6" name="Łącznik prostoliniowy 5"/>
          <p:cNvCxnSpPr/>
          <p:nvPr/>
        </p:nvCxnSpPr>
        <p:spPr>
          <a:xfrm>
            <a:off x="0" y="1184276"/>
            <a:ext cx="324000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" name="Łącznik prostoliniowy 6"/>
          <p:cNvCxnSpPr/>
          <p:nvPr/>
        </p:nvCxnSpPr>
        <p:spPr>
          <a:xfrm>
            <a:off x="5904000" y="1184276"/>
            <a:ext cx="3240000" cy="0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8" name="pole tekstowe 7"/>
          <p:cNvSpPr txBox="1"/>
          <p:nvPr/>
        </p:nvSpPr>
        <p:spPr>
          <a:xfrm>
            <a:off x="2771800" y="5942586"/>
            <a:ext cx="438770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1600" dirty="0" smtClean="0">
                <a:solidFill>
                  <a:schemeClr val="bg1">
                    <a:lumMod val="65000"/>
                  </a:schemeClr>
                </a:solidFill>
              </a:rPr>
              <a:t>Źródło: Opracowanie własne.</a:t>
            </a:r>
            <a:endParaRPr lang="pl-PL" sz="1600" dirty="0">
              <a:solidFill>
                <a:schemeClr val="bg1">
                  <a:lumMod val="6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786281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395536" y="1268760"/>
            <a:ext cx="8229600" cy="923688"/>
          </a:xfrm>
        </p:spPr>
        <p:txBody>
          <a:bodyPr>
            <a:noAutofit/>
          </a:bodyPr>
          <a:lstStyle/>
          <a:p>
            <a:pPr algn="l"/>
            <a:r>
              <a:rPr lang="pl-PL" sz="2800" b="1" dirty="0" smtClean="0">
                <a:solidFill>
                  <a:schemeClr val="accent2">
                    <a:lumMod val="75000"/>
                  </a:schemeClr>
                </a:solidFill>
              </a:rPr>
              <a:t>Doktryna </a:t>
            </a:r>
            <a:r>
              <a:rPr lang="pl-PL" sz="2800" b="1" dirty="0" err="1">
                <a:solidFill>
                  <a:schemeClr val="accent2">
                    <a:lumMod val="75000"/>
                  </a:schemeClr>
                </a:solidFill>
              </a:rPr>
              <a:t>c</a:t>
            </a:r>
            <a:r>
              <a:rPr lang="pl-PL" sz="2800" b="1" dirty="0" err="1" smtClean="0">
                <a:solidFill>
                  <a:schemeClr val="accent2">
                    <a:lumMod val="75000"/>
                  </a:schemeClr>
                </a:solidFill>
              </a:rPr>
              <a:t>yberbezpieczeństwa</a:t>
            </a:r>
            <a:r>
              <a:rPr lang="pl-PL" sz="2800" b="1" dirty="0" smtClean="0">
                <a:solidFill>
                  <a:schemeClr val="accent2">
                    <a:lumMod val="75000"/>
                  </a:schemeClr>
                </a:solidFill>
              </a:rPr>
              <a:t> RP</a:t>
            </a:r>
            <a:br>
              <a:rPr lang="pl-PL" sz="2800" b="1" dirty="0" smtClean="0">
                <a:solidFill>
                  <a:schemeClr val="accent2">
                    <a:lumMod val="75000"/>
                  </a:schemeClr>
                </a:solidFill>
              </a:rPr>
            </a:br>
            <a:r>
              <a:rPr lang="pl-PL" sz="2800" b="1" dirty="0" smtClean="0">
                <a:solidFill>
                  <a:schemeClr val="accent2">
                    <a:lumMod val="75000"/>
                  </a:schemeClr>
                </a:solidFill>
              </a:rPr>
              <a:t>- szanse </a:t>
            </a:r>
            <a:r>
              <a:rPr lang="pl-PL" sz="2800" b="1" dirty="0" err="1" smtClean="0">
                <a:solidFill>
                  <a:schemeClr val="accent2">
                    <a:lumMod val="75000"/>
                  </a:schemeClr>
                </a:solidFill>
              </a:rPr>
              <a:t>cyberbezpieczeństwa</a:t>
            </a:r>
            <a:endParaRPr lang="pl-PL" sz="28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95536" y="2325181"/>
            <a:ext cx="7128464" cy="1823899"/>
          </a:xfrm>
        </p:spPr>
        <p:txBody>
          <a:bodyPr>
            <a:noAutofit/>
          </a:bodyPr>
          <a:lstStyle/>
          <a:p>
            <a:pPr algn="just">
              <a:buFont typeface="Wingdings" pitchFamily="2" charset="2"/>
              <a:buChar char="q"/>
            </a:pPr>
            <a:r>
              <a:rPr lang="pl-PL" sz="2200" b="1" dirty="0">
                <a:solidFill>
                  <a:schemeClr val="accent2">
                    <a:lumMod val="75000"/>
                  </a:schemeClr>
                </a:solidFill>
              </a:rPr>
              <a:t>szanse </a:t>
            </a:r>
            <a:r>
              <a:rPr lang="pl-PL" sz="2200" b="1" dirty="0" err="1">
                <a:solidFill>
                  <a:schemeClr val="accent2">
                    <a:lumMod val="75000"/>
                  </a:schemeClr>
                </a:solidFill>
              </a:rPr>
              <a:t>cyberbezpieczeństwa</a:t>
            </a:r>
            <a:r>
              <a:rPr lang="pl-PL" sz="2200" b="1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pl-PL" sz="2200" dirty="0">
                <a:solidFill>
                  <a:srgbClr val="002060"/>
                </a:solidFill>
              </a:rPr>
              <a:t>- niezależne od woli podmiotu okoliczności (zjawiska i﻿﻿﻿﻿ ﻿procesy w﻿﻿﻿﻿ ﻿środowisku bezpieczeństwa) sprzyjające realizacji interesów oraz osiąganiu celów podmiotu w dziedzinie </a:t>
            </a:r>
            <a:r>
              <a:rPr lang="pl-PL" sz="2200" dirty="0" err="1">
                <a:solidFill>
                  <a:srgbClr val="002060"/>
                </a:solidFill>
              </a:rPr>
              <a:t>cyberbezpieczeństwa</a:t>
            </a:r>
            <a:r>
              <a:rPr lang="pl-PL" sz="2200" dirty="0">
                <a:solidFill>
                  <a:srgbClr val="002060"/>
                </a:solidFill>
              </a:rPr>
              <a:t>;</a:t>
            </a:r>
          </a:p>
          <a:p>
            <a:pPr marL="0" indent="0" algn="just">
              <a:buNone/>
            </a:pPr>
            <a:endParaRPr lang="pl-PL" sz="2200" dirty="0" smtClean="0">
              <a:solidFill>
                <a:srgbClr val="002060"/>
              </a:solidFill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2976" y="0"/>
            <a:ext cx="2121024" cy="14127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Symbol zastępczy zawartości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16632"/>
            <a:ext cx="1444856" cy="9361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6" name="Łącznik prostoliniowy 5"/>
          <p:cNvCxnSpPr/>
          <p:nvPr/>
        </p:nvCxnSpPr>
        <p:spPr>
          <a:xfrm>
            <a:off x="0" y="1184276"/>
            <a:ext cx="324000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" name="Łącznik prostoliniowy 6"/>
          <p:cNvCxnSpPr/>
          <p:nvPr/>
        </p:nvCxnSpPr>
        <p:spPr>
          <a:xfrm>
            <a:off x="5904000" y="1184276"/>
            <a:ext cx="3240000" cy="0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0067" y="4077072"/>
            <a:ext cx="2921206" cy="22278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526278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395536" y="1268760"/>
            <a:ext cx="8229600" cy="923688"/>
          </a:xfrm>
        </p:spPr>
        <p:txBody>
          <a:bodyPr>
            <a:noAutofit/>
          </a:bodyPr>
          <a:lstStyle/>
          <a:p>
            <a:pPr algn="l"/>
            <a:r>
              <a:rPr lang="pl-PL" sz="2800" b="1" dirty="0" smtClean="0">
                <a:solidFill>
                  <a:schemeClr val="accent2">
                    <a:lumMod val="75000"/>
                  </a:schemeClr>
                </a:solidFill>
              </a:rPr>
              <a:t>Doktryna </a:t>
            </a:r>
            <a:r>
              <a:rPr lang="pl-PL" sz="2800" b="1" dirty="0" err="1">
                <a:solidFill>
                  <a:schemeClr val="accent2">
                    <a:lumMod val="75000"/>
                  </a:schemeClr>
                </a:solidFill>
              </a:rPr>
              <a:t>c</a:t>
            </a:r>
            <a:r>
              <a:rPr lang="pl-PL" sz="2800" b="1" dirty="0" err="1" smtClean="0">
                <a:solidFill>
                  <a:schemeClr val="accent2">
                    <a:lumMod val="75000"/>
                  </a:schemeClr>
                </a:solidFill>
              </a:rPr>
              <a:t>yberbezpieczeństwa</a:t>
            </a:r>
            <a:r>
              <a:rPr lang="pl-PL" sz="2800" b="1" dirty="0" smtClean="0">
                <a:solidFill>
                  <a:schemeClr val="accent2">
                    <a:lumMod val="75000"/>
                  </a:schemeClr>
                </a:solidFill>
              </a:rPr>
              <a:t> RP </a:t>
            </a:r>
            <a:br>
              <a:rPr lang="pl-PL" sz="2800" b="1" dirty="0" smtClean="0">
                <a:solidFill>
                  <a:schemeClr val="accent2">
                    <a:lumMod val="75000"/>
                  </a:schemeClr>
                </a:solidFill>
              </a:rPr>
            </a:br>
            <a:r>
              <a:rPr lang="pl-PL" sz="2800" b="1" dirty="0" smtClean="0">
                <a:solidFill>
                  <a:schemeClr val="accent2">
                    <a:lumMod val="75000"/>
                  </a:schemeClr>
                </a:solidFill>
              </a:rPr>
              <a:t>– wyzwania i </a:t>
            </a:r>
            <a:r>
              <a:rPr lang="pl-PL" sz="2800" b="1" dirty="0" smtClean="0">
                <a:solidFill>
                  <a:schemeClr val="accent2">
                    <a:lumMod val="75000"/>
                  </a:schemeClr>
                </a:solidFill>
              </a:rPr>
              <a:t>ryzyka </a:t>
            </a:r>
            <a:r>
              <a:rPr lang="pl-PL" sz="2800" b="1" dirty="0" err="1" smtClean="0">
                <a:solidFill>
                  <a:schemeClr val="accent2">
                    <a:lumMod val="75000"/>
                  </a:schemeClr>
                </a:solidFill>
              </a:rPr>
              <a:t>cyberbezpieczeństwa</a:t>
            </a:r>
            <a:endParaRPr lang="pl-PL" sz="28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95536" y="2325181"/>
            <a:ext cx="7687952" cy="3624099"/>
          </a:xfrm>
        </p:spPr>
        <p:txBody>
          <a:bodyPr>
            <a:noAutofit/>
          </a:bodyPr>
          <a:lstStyle/>
          <a:p>
            <a:pPr algn="just">
              <a:buFont typeface="Wingdings" pitchFamily="2" charset="2"/>
              <a:buChar char="q"/>
            </a:pPr>
            <a:r>
              <a:rPr lang="pl-PL" sz="2200" b="1" dirty="0" smtClean="0">
                <a:solidFill>
                  <a:schemeClr val="accent2">
                    <a:lumMod val="75000"/>
                  </a:schemeClr>
                </a:solidFill>
              </a:rPr>
              <a:t>wyzwania </a:t>
            </a:r>
            <a:r>
              <a:rPr lang="pl-PL" sz="2200" b="1" dirty="0" err="1">
                <a:solidFill>
                  <a:schemeClr val="accent2">
                    <a:lumMod val="75000"/>
                  </a:schemeClr>
                </a:solidFill>
              </a:rPr>
              <a:t>cyberbezpieczeństwa</a:t>
            </a:r>
            <a:r>
              <a:rPr lang="pl-PL" sz="2200" b="1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pl-PL" sz="2200" b="1" dirty="0" smtClean="0">
                <a:solidFill>
                  <a:srgbClr val="002060"/>
                </a:solidFill>
              </a:rPr>
              <a:t>-</a:t>
            </a:r>
            <a:r>
              <a:rPr lang="pl-PL" sz="2200" dirty="0" smtClean="0">
                <a:solidFill>
                  <a:srgbClr val="002060"/>
                </a:solidFill>
              </a:rPr>
              <a:t> sytuacje </a:t>
            </a:r>
            <a:r>
              <a:rPr lang="pl-PL" sz="2200" dirty="0">
                <a:solidFill>
                  <a:srgbClr val="002060"/>
                </a:solidFill>
              </a:rPr>
              <a:t>problemowe </a:t>
            </a:r>
            <a:r>
              <a:rPr lang="pl-PL" sz="2200" dirty="0" smtClean="0">
                <a:solidFill>
                  <a:srgbClr val="002060"/>
                </a:solidFill>
              </a:rPr>
              <a:t>w﻿﻿﻿﻿ ﻿dziedzinie </a:t>
            </a:r>
            <a:r>
              <a:rPr lang="pl-PL" sz="2200" dirty="0" err="1">
                <a:solidFill>
                  <a:srgbClr val="002060"/>
                </a:solidFill>
              </a:rPr>
              <a:t>cyberbezpieczeństwa</a:t>
            </a:r>
            <a:r>
              <a:rPr lang="pl-PL" sz="2200" dirty="0">
                <a:solidFill>
                  <a:srgbClr val="002060"/>
                </a:solidFill>
              </a:rPr>
              <a:t>, stwarzane zwłaszcza przez szanse i ryzyka oraz generujące dylematy decyzyjne, przed jakimi stoi podmiot w rozstrzyganiu spraw </a:t>
            </a:r>
            <a:r>
              <a:rPr lang="pl-PL" sz="2200" dirty="0" err="1" smtClean="0">
                <a:solidFill>
                  <a:srgbClr val="002060"/>
                </a:solidFill>
              </a:rPr>
              <a:t>cyberbezpieczeństwa</a:t>
            </a:r>
            <a:r>
              <a:rPr lang="pl-PL" sz="2200" dirty="0" smtClean="0">
                <a:solidFill>
                  <a:srgbClr val="002060"/>
                </a:solidFill>
              </a:rPr>
              <a:t>;</a:t>
            </a:r>
          </a:p>
          <a:p>
            <a:pPr algn="just">
              <a:buFont typeface="Wingdings" pitchFamily="2" charset="2"/>
              <a:buChar char="q"/>
            </a:pPr>
            <a:r>
              <a:rPr lang="pl-PL" sz="2200" b="1" dirty="0">
                <a:solidFill>
                  <a:schemeClr val="accent2">
                    <a:lumMod val="75000"/>
                  </a:schemeClr>
                </a:solidFill>
              </a:rPr>
              <a:t>r</a:t>
            </a:r>
            <a:r>
              <a:rPr lang="pl-PL" sz="2200" b="1" dirty="0" smtClean="0">
                <a:solidFill>
                  <a:schemeClr val="accent2">
                    <a:lumMod val="75000"/>
                  </a:schemeClr>
                </a:solidFill>
              </a:rPr>
              <a:t>yzyka </a:t>
            </a:r>
            <a:r>
              <a:rPr lang="pl-PL" sz="2200" b="1" dirty="0" err="1">
                <a:solidFill>
                  <a:schemeClr val="accent2">
                    <a:lumMod val="75000"/>
                  </a:schemeClr>
                </a:solidFill>
              </a:rPr>
              <a:t>cyberbezpieczeństwa</a:t>
            </a:r>
            <a:r>
              <a:rPr lang="pl-PL" sz="2200" b="1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pl-PL" sz="2200" dirty="0" smtClean="0">
                <a:solidFill>
                  <a:srgbClr val="002060"/>
                </a:solidFill>
              </a:rPr>
              <a:t>- możliwości </a:t>
            </a:r>
            <a:r>
              <a:rPr lang="pl-PL" sz="2200" dirty="0">
                <a:solidFill>
                  <a:srgbClr val="002060"/>
                </a:solidFill>
              </a:rPr>
              <a:t>negatywnych dla danego podmiotu skutków własnego działania w sferze </a:t>
            </a:r>
            <a:r>
              <a:rPr lang="pl-PL" sz="2200" dirty="0" err="1" smtClean="0">
                <a:solidFill>
                  <a:srgbClr val="002060"/>
                </a:solidFill>
              </a:rPr>
              <a:t>cyberbezpieczeństwa</a:t>
            </a:r>
            <a:r>
              <a:rPr lang="pl-PL" sz="2200" dirty="0" smtClean="0">
                <a:solidFill>
                  <a:srgbClr val="002060"/>
                </a:solidFill>
              </a:rPr>
              <a:t>;</a:t>
            </a:r>
            <a:endParaRPr lang="pl-PL" sz="2200" b="1" dirty="0" smtClean="0">
              <a:solidFill>
                <a:srgbClr val="002060"/>
              </a:solidFill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2976" y="0"/>
            <a:ext cx="2121024" cy="14127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Symbol zastępczy zawartości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16632"/>
            <a:ext cx="1444856" cy="9361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6" name="Łącznik prostoliniowy 5"/>
          <p:cNvCxnSpPr/>
          <p:nvPr/>
        </p:nvCxnSpPr>
        <p:spPr>
          <a:xfrm>
            <a:off x="0" y="1184276"/>
            <a:ext cx="324000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" name="Łącznik prostoliniowy 6"/>
          <p:cNvCxnSpPr/>
          <p:nvPr/>
        </p:nvCxnSpPr>
        <p:spPr>
          <a:xfrm>
            <a:off x="5904000" y="1184276"/>
            <a:ext cx="3240000" cy="0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pic>
        <p:nvPicPr>
          <p:cNvPr id="3074" name="Picture 2" descr="Znalezione obrazy dla zapytania wyzwanie ryzyko symbol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90728" y="4797152"/>
            <a:ext cx="2232248" cy="17510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21950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395536" y="1268760"/>
            <a:ext cx="8229600" cy="923688"/>
          </a:xfrm>
        </p:spPr>
        <p:txBody>
          <a:bodyPr>
            <a:noAutofit/>
          </a:bodyPr>
          <a:lstStyle/>
          <a:p>
            <a:pPr algn="l"/>
            <a:r>
              <a:rPr lang="pl-PL" sz="2800" b="1" dirty="0" smtClean="0">
                <a:solidFill>
                  <a:schemeClr val="accent2">
                    <a:lumMod val="75000"/>
                  </a:schemeClr>
                </a:solidFill>
              </a:rPr>
              <a:t>Doktryna </a:t>
            </a:r>
            <a:r>
              <a:rPr lang="pl-PL" sz="2800" b="1" dirty="0" err="1">
                <a:solidFill>
                  <a:schemeClr val="accent2">
                    <a:lumMod val="75000"/>
                  </a:schemeClr>
                </a:solidFill>
              </a:rPr>
              <a:t>c</a:t>
            </a:r>
            <a:r>
              <a:rPr lang="pl-PL" sz="2800" b="1" dirty="0" err="1" smtClean="0">
                <a:solidFill>
                  <a:schemeClr val="accent2">
                    <a:lumMod val="75000"/>
                  </a:schemeClr>
                </a:solidFill>
              </a:rPr>
              <a:t>yberbezpieczeństwa</a:t>
            </a:r>
            <a:r>
              <a:rPr lang="pl-PL" sz="2800" b="1" dirty="0" smtClean="0">
                <a:solidFill>
                  <a:schemeClr val="accent2">
                    <a:lumMod val="75000"/>
                  </a:schemeClr>
                </a:solidFill>
              </a:rPr>
              <a:t> RP</a:t>
            </a:r>
            <a:br>
              <a:rPr lang="pl-PL" sz="2800" b="1" dirty="0" smtClean="0">
                <a:solidFill>
                  <a:schemeClr val="accent2">
                    <a:lumMod val="75000"/>
                  </a:schemeClr>
                </a:solidFill>
              </a:rPr>
            </a:br>
            <a:r>
              <a:rPr lang="pl-PL" sz="2800" b="1" dirty="0" smtClean="0">
                <a:solidFill>
                  <a:schemeClr val="accent2">
                    <a:lumMod val="75000"/>
                  </a:schemeClr>
                </a:solidFill>
              </a:rPr>
              <a:t>- zagrożenia wewnętrzne </a:t>
            </a:r>
            <a:r>
              <a:rPr lang="pl-PL" sz="2800" b="1" dirty="0" err="1" smtClean="0">
                <a:solidFill>
                  <a:schemeClr val="accent2">
                    <a:lumMod val="75000"/>
                  </a:schemeClr>
                </a:solidFill>
              </a:rPr>
              <a:t>cyberbezpieczeństwa</a:t>
            </a:r>
            <a:endParaRPr lang="pl-PL" sz="28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95536" y="2325181"/>
            <a:ext cx="7920880" cy="3624099"/>
          </a:xfrm>
        </p:spPr>
        <p:txBody>
          <a:bodyPr>
            <a:noAutofit/>
          </a:bodyPr>
          <a:lstStyle/>
          <a:p>
            <a:pPr algn="just">
              <a:buFont typeface="Wingdings" pitchFamily="2" charset="2"/>
              <a:buChar char="q"/>
            </a:pPr>
            <a:r>
              <a:rPr lang="pl-PL" sz="2200" b="1" dirty="0" smtClean="0">
                <a:solidFill>
                  <a:schemeClr val="accent2">
                    <a:lumMod val="75000"/>
                  </a:schemeClr>
                </a:solidFill>
              </a:rPr>
              <a:t>zagrożenia </a:t>
            </a:r>
            <a:r>
              <a:rPr lang="pl-PL" sz="2200" b="1" dirty="0" err="1" smtClean="0">
                <a:solidFill>
                  <a:schemeClr val="accent2">
                    <a:lumMod val="75000"/>
                  </a:schemeClr>
                </a:solidFill>
              </a:rPr>
              <a:t>cyberbezpieczeństwa</a:t>
            </a:r>
            <a:r>
              <a:rPr lang="pl-PL" sz="2200" b="1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pl-PL" sz="2200" dirty="0" smtClean="0">
                <a:solidFill>
                  <a:srgbClr val="002060"/>
                </a:solidFill>
              </a:rPr>
              <a:t>– pośrednie </a:t>
            </a:r>
            <a:r>
              <a:rPr lang="pl-PL" sz="2200" dirty="0">
                <a:solidFill>
                  <a:srgbClr val="002060"/>
                </a:solidFill>
              </a:rPr>
              <a:t>lub bezpośrednie </a:t>
            </a:r>
            <a:r>
              <a:rPr lang="pl-PL" sz="2200" dirty="0" smtClean="0">
                <a:solidFill>
                  <a:srgbClr val="002060"/>
                </a:solidFill>
              </a:rPr>
              <a:t>zakłócające </a:t>
            </a:r>
            <a:r>
              <a:rPr lang="pl-PL" sz="2200" dirty="0">
                <a:solidFill>
                  <a:srgbClr val="002060"/>
                </a:solidFill>
              </a:rPr>
              <a:t>lub destrukcyjne oddziaływania na podmiot </a:t>
            </a:r>
            <a:r>
              <a:rPr lang="pl-PL" sz="2200" dirty="0" smtClean="0">
                <a:solidFill>
                  <a:srgbClr val="002060"/>
                </a:solidFill>
              </a:rPr>
              <a:t>w﻿﻿﻿﻿ ﻿cyberprzestrzeni</a:t>
            </a:r>
            <a:r>
              <a:rPr lang="pl-PL" sz="2200" dirty="0">
                <a:solidFill>
                  <a:srgbClr val="002060"/>
                </a:solidFill>
              </a:rPr>
              <a:t>.</a:t>
            </a:r>
            <a:endParaRPr lang="pl-PL" sz="2200" dirty="0" smtClean="0">
              <a:solidFill>
                <a:srgbClr val="002060"/>
              </a:solidFill>
            </a:endParaRPr>
          </a:p>
          <a:p>
            <a:pPr marL="0" indent="0" algn="just">
              <a:buNone/>
            </a:pPr>
            <a:r>
              <a:rPr lang="pl-PL" sz="2200" dirty="0" smtClean="0">
                <a:solidFill>
                  <a:srgbClr val="002060"/>
                </a:solidFill>
              </a:rPr>
              <a:t>Wobec zagrożeń cyberprzestrzeni RP w wymiarze wewnętrznym Doktryna </a:t>
            </a:r>
            <a:r>
              <a:rPr lang="pl-PL" sz="2200" dirty="0" err="1" smtClean="0">
                <a:solidFill>
                  <a:srgbClr val="002060"/>
                </a:solidFill>
              </a:rPr>
              <a:t>cyberbezpieczeństwa</a:t>
            </a:r>
            <a:r>
              <a:rPr lang="pl-PL" sz="2200" dirty="0" smtClean="0">
                <a:solidFill>
                  <a:srgbClr val="002060"/>
                </a:solidFill>
              </a:rPr>
              <a:t> RP wskazuje na znaczenie ochrony infrastruktury krytycznej, na którą </a:t>
            </a:r>
            <a:r>
              <a:rPr lang="pl-PL" sz="2200" dirty="0" err="1" smtClean="0">
                <a:solidFill>
                  <a:srgbClr val="002060"/>
                </a:solidFill>
              </a:rPr>
              <a:t>cyberprzestępcy</a:t>
            </a:r>
            <a:r>
              <a:rPr lang="pl-PL" sz="2200" dirty="0" smtClean="0">
                <a:solidFill>
                  <a:srgbClr val="002060"/>
                </a:solidFill>
              </a:rPr>
              <a:t> mogą wpływać uderzając w systemy </a:t>
            </a:r>
            <a:r>
              <a:rPr lang="pl-PL" sz="2200" dirty="0">
                <a:solidFill>
                  <a:srgbClr val="002060"/>
                </a:solidFill>
              </a:rPr>
              <a:t>komunikacji </a:t>
            </a:r>
            <a:r>
              <a:rPr lang="pl-PL" sz="2200" dirty="0" smtClean="0">
                <a:solidFill>
                  <a:srgbClr val="002060"/>
                </a:solidFill>
              </a:rPr>
              <a:t>zapewniające </a:t>
            </a:r>
            <a:r>
              <a:rPr lang="pl-PL" sz="2200" dirty="0">
                <a:solidFill>
                  <a:srgbClr val="002060"/>
                </a:solidFill>
              </a:rPr>
              <a:t>sprawne </a:t>
            </a:r>
            <a:r>
              <a:rPr lang="pl-PL" sz="2200" dirty="0" smtClean="0">
                <a:solidFill>
                  <a:srgbClr val="002060"/>
                </a:solidFill>
              </a:rPr>
              <a:t>funkcjonowanie podsystemu </a:t>
            </a:r>
            <a:r>
              <a:rPr lang="pl-PL" sz="2200" dirty="0">
                <a:solidFill>
                  <a:srgbClr val="002060"/>
                </a:solidFill>
              </a:rPr>
              <a:t>kierowania bezpieczeństwem narodowym, </a:t>
            </a:r>
            <a:r>
              <a:rPr lang="pl-PL" sz="2200" dirty="0" smtClean="0">
                <a:solidFill>
                  <a:srgbClr val="002060"/>
                </a:solidFill>
              </a:rPr>
              <a:t>podsystemu obronnego </a:t>
            </a:r>
            <a:r>
              <a:rPr lang="pl-PL" sz="2200" dirty="0">
                <a:solidFill>
                  <a:srgbClr val="002060"/>
                </a:solidFill>
              </a:rPr>
              <a:t>i podsystemów ochronnych, </a:t>
            </a:r>
            <a:r>
              <a:rPr lang="pl-PL" sz="2200" dirty="0" smtClean="0">
                <a:solidFill>
                  <a:srgbClr val="002060"/>
                </a:solidFill>
              </a:rPr>
              <a:t>a﻿﻿﻿﻿ ﻿także </a:t>
            </a:r>
            <a:r>
              <a:rPr lang="pl-PL" sz="2200" dirty="0">
                <a:solidFill>
                  <a:srgbClr val="002060"/>
                </a:solidFill>
              </a:rPr>
              <a:t>podsystemów </a:t>
            </a:r>
            <a:r>
              <a:rPr lang="pl-PL" sz="2200" dirty="0" smtClean="0">
                <a:solidFill>
                  <a:srgbClr val="002060"/>
                </a:solidFill>
              </a:rPr>
              <a:t>wsparcia.</a:t>
            </a:r>
          </a:p>
          <a:p>
            <a:pPr marL="0" indent="0" algn="just">
              <a:buNone/>
            </a:pPr>
            <a:endParaRPr lang="pl-PL" sz="2200" dirty="0" smtClean="0">
              <a:solidFill>
                <a:srgbClr val="002060"/>
              </a:solidFill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2976" y="0"/>
            <a:ext cx="2121024" cy="14127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Symbol zastępczy zawartości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16632"/>
            <a:ext cx="1444856" cy="9361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6" name="Łącznik prostoliniowy 5"/>
          <p:cNvCxnSpPr/>
          <p:nvPr/>
        </p:nvCxnSpPr>
        <p:spPr>
          <a:xfrm>
            <a:off x="0" y="1184276"/>
            <a:ext cx="324000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" name="Łącznik prostoliniowy 6"/>
          <p:cNvCxnSpPr/>
          <p:nvPr/>
        </p:nvCxnSpPr>
        <p:spPr>
          <a:xfrm>
            <a:off x="5904000" y="1184276"/>
            <a:ext cx="3240000" cy="0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766419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395536" y="1268760"/>
            <a:ext cx="8229600" cy="923688"/>
          </a:xfrm>
        </p:spPr>
        <p:txBody>
          <a:bodyPr>
            <a:noAutofit/>
          </a:bodyPr>
          <a:lstStyle/>
          <a:p>
            <a:pPr algn="l"/>
            <a:r>
              <a:rPr lang="pl-PL" sz="2800" b="1" dirty="0" smtClean="0">
                <a:solidFill>
                  <a:schemeClr val="accent2">
                    <a:lumMod val="75000"/>
                  </a:schemeClr>
                </a:solidFill>
              </a:rPr>
              <a:t>Doktryna </a:t>
            </a:r>
            <a:r>
              <a:rPr lang="pl-PL" sz="2800" b="1" dirty="0" err="1">
                <a:solidFill>
                  <a:schemeClr val="accent2">
                    <a:lumMod val="75000"/>
                  </a:schemeClr>
                </a:solidFill>
              </a:rPr>
              <a:t>c</a:t>
            </a:r>
            <a:r>
              <a:rPr lang="pl-PL" sz="2800" b="1" dirty="0" err="1" smtClean="0">
                <a:solidFill>
                  <a:schemeClr val="accent2">
                    <a:lumMod val="75000"/>
                  </a:schemeClr>
                </a:solidFill>
              </a:rPr>
              <a:t>yberbezpieczeństwa</a:t>
            </a:r>
            <a:r>
              <a:rPr lang="pl-PL" sz="2800" b="1" dirty="0" smtClean="0">
                <a:solidFill>
                  <a:schemeClr val="accent2">
                    <a:lumMod val="75000"/>
                  </a:schemeClr>
                </a:solidFill>
              </a:rPr>
              <a:t> RP</a:t>
            </a:r>
            <a:br>
              <a:rPr lang="pl-PL" sz="2800" b="1" dirty="0" smtClean="0">
                <a:solidFill>
                  <a:schemeClr val="accent2">
                    <a:lumMod val="75000"/>
                  </a:schemeClr>
                </a:solidFill>
              </a:rPr>
            </a:br>
            <a:r>
              <a:rPr lang="pl-PL" sz="2800" b="1" dirty="0" smtClean="0">
                <a:solidFill>
                  <a:schemeClr val="accent2">
                    <a:lumMod val="75000"/>
                  </a:schemeClr>
                </a:solidFill>
              </a:rPr>
              <a:t>- zagrożenia zewnętrzne </a:t>
            </a:r>
            <a:r>
              <a:rPr lang="pl-PL" sz="2800" b="1" dirty="0" err="1" smtClean="0">
                <a:solidFill>
                  <a:schemeClr val="accent2">
                    <a:lumMod val="75000"/>
                  </a:schemeClr>
                </a:solidFill>
              </a:rPr>
              <a:t>cyberbezpieczeństwa</a:t>
            </a:r>
            <a:endParaRPr lang="pl-PL" sz="28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95536" y="2325181"/>
            <a:ext cx="7128464" cy="1247835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pl-PL" sz="2200" dirty="0" smtClean="0">
                <a:solidFill>
                  <a:srgbClr val="002060"/>
                </a:solidFill>
              </a:rPr>
              <a:t>Dynamiczny rozwój technologii informatycznych zwiększa znaczenie zagrożeń o wymiarze zewnętrznym takich jak </a:t>
            </a:r>
            <a:r>
              <a:rPr lang="pl-PL" sz="2200" dirty="0" err="1" smtClean="0">
                <a:solidFill>
                  <a:srgbClr val="002060"/>
                </a:solidFill>
              </a:rPr>
              <a:t>cyberkryzysy</a:t>
            </a:r>
            <a:r>
              <a:rPr lang="pl-PL" sz="2200" dirty="0">
                <a:solidFill>
                  <a:srgbClr val="002060"/>
                </a:solidFill>
              </a:rPr>
              <a:t> </a:t>
            </a:r>
            <a:r>
              <a:rPr lang="pl-PL" sz="2200" dirty="0" smtClean="0">
                <a:solidFill>
                  <a:srgbClr val="002060"/>
                </a:solidFill>
              </a:rPr>
              <a:t>czy </a:t>
            </a:r>
            <a:r>
              <a:rPr lang="pl-PL" sz="2200" dirty="0" err="1" smtClean="0">
                <a:solidFill>
                  <a:srgbClr val="002060"/>
                </a:solidFill>
              </a:rPr>
              <a:t>cyberkonflikty</a:t>
            </a:r>
            <a:r>
              <a:rPr lang="pl-PL" sz="2200" dirty="0" smtClean="0">
                <a:solidFill>
                  <a:srgbClr val="002060"/>
                </a:solidFill>
              </a:rPr>
              <a:t>, istnieje także groźba </a:t>
            </a:r>
            <a:r>
              <a:rPr lang="pl-PL" sz="2200" dirty="0" err="1" smtClean="0">
                <a:solidFill>
                  <a:srgbClr val="002060"/>
                </a:solidFill>
              </a:rPr>
              <a:t>cyberwojny</a:t>
            </a:r>
            <a:r>
              <a:rPr lang="pl-PL" sz="2200" dirty="0" smtClean="0">
                <a:solidFill>
                  <a:srgbClr val="002060"/>
                </a:solidFill>
              </a:rPr>
              <a:t>.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2976" y="0"/>
            <a:ext cx="2121024" cy="14127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Symbol zastępczy zawartości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16632"/>
            <a:ext cx="1444856" cy="9361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6" name="Łącznik prostoliniowy 5"/>
          <p:cNvCxnSpPr/>
          <p:nvPr/>
        </p:nvCxnSpPr>
        <p:spPr>
          <a:xfrm>
            <a:off x="0" y="1184276"/>
            <a:ext cx="324000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" name="Łącznik prostoliniowy 6"/>
          <p:cNvCxnSpPr/>
          <p:nvPr/>
        </p:nvCxnSpPr>
        <p:spPr>
          <a:xfrm>
            <a:off x="5904000" y="1184276"/>
            <a:ext cx="3240000" cy="0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2635" y="3561526"/>
            <a:ext cx="2822730" cy="30026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pole tekstowe 8"/>
          <p:cNvSpPr txBox="1"/>
          <p:nvPr/>
        </p:nvSpPr>
        <p:spPr>
          <a:xfrm>
            <a:off x="395536" y="3789040"/>
            <a:ext cx="5508464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l-PL" sz="2200" dirty="0" smtClean="0">
                <a:solidFill>
                  <a:srgbClr val="002060"/>
                </a:solidFill>
              </a:rPr>
              <a:t>Doktryna zwraca również uwagę na zagrożenie w cyberprzestrzeni ze strony </a:t>
            </a:r>
            <a:r>
              <a:rPr lang="pl-PL" sz="2200" dirty="0" err="1" smtClean="0">
                <a:solidFill>
                  <a:srgbClr val="002060"/>
                </a:solidFill>
              </a:rPr>
              <a:t>cyberszpiegostwa</a:t>
            </a:r>
            <a:r>
              <a:rPr lang="pl-PL" sz="2200" dirty="0" smtClean="0">
                <a:solidFill>
                  <a:srgbClr val="002060"/>
                </a:solidFill>
              </a:rPr>
              <a:t>, prowadzonego </a:t>
            </a:r>
            <a:r>
              <a:rPr lang="pl-PL" sz="2200" dirty="0">
                <a:solidFill>
                  <a:srgbClr val="002060"/>
                </a:solidFill>
              </a:rPr>
              <a:t>przez służby obcych </a:t>
            </a:r>
            <a:r>
              <a:rPr lang="pl-PL" sz="2200" dirty="0" smtClean="0">
                <a:solidFill>
                  <a:srgbClr val="002060"/>
                </a:solidFill>
              </a:rPr>
              <a:t>państw. Ponadto zewnętrznymi źródłami zagrożeń w cyberprzestrzeni </a:t>
            </a:r>
            <a:r>
              <a:rPr lang="pl-PL" sz="2200" dirty="0">
                <a:solidFill>
                  <a:srgbClr val="002060"/>
                </a:solidFill>
              </a:rPr>
              <a:t>są także organizacje </a:t>
            </a:r>
            <a:r>
              <a:rPr lang="pl-PL" sz="2200" dirty="0" smtClean="0">
                <a:solidFill>
                  <a:srgbClr val="002060"/>
                </a:solidFill>
              </a:rPr>
              <a:t>ekstremistyczne, terrorystyczne </a:t>
            </a:r>
            <a:r>
              <a:rPr lang="pl-PL" sz="2200" dirty="0">
                <a:solidFill>
                  <a:srgbClr val="002060"/>
                </a:solidFill>
              </a:rPr>
              <a:t>oraz zorganizowane transnarodowe grupy </a:t>
            </a:r>
            <a:r>
              <a:rPr lang="pl-PL" sz="2200" dirty="0" smtClean="0">
                <a:solidFill>
                  <a:srgbClr val="002060"/>
                </a:solidFill>
              </a:rPr>
              <a:t>przestępcze.</a:t>
            </a:r>
            <a:endParaRPr lang="pl-PL" sz="22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74635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395536" y="1268760"/>
            <a:ext cx="8229600" cy="923688"/>
          </a:xfrm>
        </p:spPr>
        <p:txBody>
          <a:bodyPr>
            <a:normAutofit/>
          </a:bodyPr>
          <a:lstStyle/>
          <a:p>
            <a:pPr algn="l"/>
            <a:r>
              <a:rPr lang="pl-PL" sz="2800" b="1" dirty="0" smtClean="0">
                <a:solidFill>
                  <a:schemeClr val="accent2">
                    <a:lumMod val="75000"/>
                  </a:schemeClr>
                </a:solidFill>
              </a:rPr>
              <a:t>Zespół CERT.GOV</a:t>
            </a:r>
            <a:endParaRPr lang="pl-PL" sz="28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95536" y="2325181"/>
            <a:ext cx="5832648" cy="4200163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pl-PL" sz="2200" dirty="0">
                <a:solidFill>
                  <a:srgbClr val="002060"/>
                </a:solidFill>
              </a:rPr>
              <a:t>Rządowy Zespół Reagowania na Incydenty Komputerowe CERT.GOV.PL pełni rolę </a:t>
            </a:r>
            <a:r>
              <a:rPr lang="pl-PL" sz="2200" dirty="0" smtClean="0">
                <a:solidFill>
                  <a:srgbClr val="002060"/>
                </a:solidFill>
              </a:rPr>
              <a:t>głównego zespołu </a:t>
            </a:r>
            <a:r>
              <a:rPr lang="pl-PL" sz="2200" dirty="0">
                <a:solidFill>
                  <a:srgbClr val="002060"/>
                </a:solidFill>
              </a:rPr>
              <a:t>CERT odpowiadającego za koordynację procesu reagowania na </a:t>
            </a:r>
            <a:r>
              <a:rPr lang="pl-PL" sz="2200" dirty="0" smtClean="0">
                <a:solidFill>
                  <a:srgbClr val="002060"/>
                </a:solidFill>
              </a:rPr>
              <a:t>incydenty komputerowe w﻿﻿﻿﻿ ﻿obszarze </a:t>
            </a:r>
            <a:r>
              <a:rPr lang="pl-PL" sz="2200" dirty="0">
                <a:solidFill>
                  <a:srgbClr val="002060"/>
                </a:solidFill>
              </a:rPr>
              <a:t>administracji rządowej. Zespół funkcjonuje od 1 lutego 2008 </a:t>
            </a:r>
            <a:r>
              <a:rPr lang="pl-PL" sz="2200" dirty="0" smtClean="0">
                <a:solidFill>
                  <a:srgbClr val="002060"/>
                </a:solidFill>
              </a:rPr>
              <a:t>roku w </a:t>
            </a:r>
            <a:r>
              <a:rPr lang="pl-PL" sz="2200" dirty="0">
                <a:solidFill>
                  <a:srgbClr val="002060"/>
                </a:solidFill>
              </a:rPr>
              <a:t>Agencji Bezpieczeństwa </a:t>
            </a:r>
            <a:r>
              <a:rPr lang="pl-PL" sz="2200" dirty="0" smtClean="0">
                <a:solidFill>
                  <a:srgbClr val="002060"/>
                </a:solidFill>
              </a:rPr>
              <a:t>Wewnętrznego.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2976" y="0"/>
            <a:ext cx="2121024" cy="14127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Symbol zastępczy zawartości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16632"/>
            <a:ext cx="1444856" cy="9361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6" name="Łącznik prostoliniowy 5"/>
          <p:cNvCxnSpPr/>
          <p:nvPr/>
        </p:nvCxnSpPr>
        <p:spPr>
          <a:xfrm>
            <a:off x="0" y="1184276"/>
            <a:ext cx="324000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" name="Łącznik prostoliniowy 6"/>
          <p:cNvCxnSpPr/>
          <p:nvPr/>
        </p:nvCxnSpPr>
        <p:spPr>
          <a:xfrm>
            <a:off x="5904000" y="1184276"/>
            <a:ext cx="3240000" cy="0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9952" y="4725144"/>
            <a:ext cx="4387708" cy="16226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pole tekstowe 9"/>
          <p:cNvSpPr txBox="1"/>
          <p:nvPr/>
        </p:nvSpPr>
        <p:spPr>
          <a:xfrm>
            <a:off x="4139952" y="6279445"/>
            <a:ext cx="438770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1600" dirty="0" smtClean="0">
                <a:solidFill>
                  <a:srgbClr val="002060"/>
                </a:solidFill>
              </a:rPr>
              <a:t>Logo </a:t>
            </a:r>
            <a:r>
              <a:rPr lang="pl-PL" sz="1600" dirty="0">
                <a:solidFill>
                  <a:srgbClr val="002060"/>
                </a:solidFill>
              </a:rPr>
              <a:t>CERT.GOV.PL</a:t>
            </a:r>
            <a:r>
              <a:rPr lang="pl-PL" sz="1600" dirty="0" smtClean="0">
                <a:solidFill>
                  <a:srgbClr val="002060"/>
                </a:solidFill>
              </a:rPr>
              <a:t> </a:t>
            </a:r>
            <a:endParaRPr lang="pl-PL" sz="16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378064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395536" y="1268760"/>
            <a:ext cx="8229600" cy="923688"/>
          </a:xfrm>
        </p:spPr>
        <p:txBody>
          <a:bodyPr>
            <a:normAutofit/>
          </a:bodyPr>
          <a:lstStyle/>
          <a:p>
            <a:pPr algn="l"/>
            <a:r>
              <a:rPr lang="pl-PL" sz="2800" b="1" dirty="0" smtClean="0">
                <a:solidFill>
                  <a:schemeClr val="accent2">
                    <a:lumMod val="75000"/>
                  </a:schemeClr>
                </a:solidFill>
              </a:rPr>
              <a:t>Zespół CERT.GOV – Raport Roczny 2016</a:t>
            </a:r>
            <a:endParaRPr lang="pl-PL" sz="28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95536" y="2250831"/>
            <a:ext cx="8208912" cy="4200163"/>
          </a:xfrm>
        </p:spPr>
        <p:txBody>
          <a:bodyPr>
            <a:noAutofit/>
          </a:bodyPr>
          <a:lstStyle/>
          <a:p>
            <a:pPr algn="just">
              <a:buFont typeface="Wingdings" pitchFamily="2" charset="2"/>
              <a:buChar char="q"/>
            </a:pPr>
            <a:r>
              <a:rPr lang="pl-PL" sz="2200" dirty="0" smtClean="0">
                <a:solidFill>
                  <a:srgbClr val="002060"/>
                </a:solidFill>
              </a:rPr>
              <a:t>CERT </a:t>
            </a:r>
            <a:r>
              <a:rPr lang="pl-PL" sz="2200" dirty="0">
                <a:solidFill>
                  <a:srgbClr val="002060"/>
                </a:solidFill>
              </a:rPr>
              <a:t>Polska obsłużył w 2016 roku 1926 </a:t>
            </a:r>
            <a:r>
              <a:rPr lang="pl-PL" sz="2200" dirty="0" smtClean="0">
                <a:solidFill>
                  <a:srgbClr val="002060"/>
                </a:solidFill>
              </a:rPr>
              <a:t>incydentów, o </a:t>
            </a:r>
            <a:r>
              <a:rPr lang="pl-PL" sz="2200" dirty="0">
                <a:solidFill>
                  <a:srgbClr val="002060"/>
                </a:solidFill>
              </a:rPr>
              <a:t>32 proc. więcej niż w 2015. </a:t>
            </a:r>
            <a:r>
              <a:rPr lang="pl-PL" sz="2200" dirty="0" smtClean="0">
                <a:solidFill>
                  <a:srgbClr val="002060"/>
                </a:solidFill>
              </a:rPr>
              <a:t>Zdaniem zespołu jest to w głównej mierze efekt zwiększającej się świadomości istnienia zespołów CERT i ich roli w﻿﻿﻿﻿ ﻿reagowaniu na incydenty i zagrożenia.</a:t>
            </a:r>
            <a:endParaRPr lang="pl-PL" sz="2200" dirty="0">
              <a:solidFill>
                <a:srgbClr val="002060"/>
              </a:solidFill>
            </a:endParaRPr>
          </a:p>
          <a:p>
            <a:pPr algn="just">
              <a:buFont typeface="Wingdings" pitchFamily="2" charset="2"/>
              <a:buChar char="q"/>
            </a:pPr>
            <a:r>
              <a:rPr lang="pl-PL" sz="2200" dirty="0" smtClean="0">
                <a:solidFill>
                  <a:srgbClr val="002060"/>
                </a:solidFill>
              </a:rPr>
              <a:t>Cert Polska wskazuje, iż dużym zagrożeniem </a:t>
            </a:r>
            <a:r>
              <a:rPr lang="pl-PL" sz="2200" dirty="0">
                <a:solidFill>
                  <a:srgbClr val="002060"/>
                </a:solidFill>
              </a:rPr>
              <a:t>jest w </a:t>
            </a:r>
            <a:r>
              <a:rPr lang="pl-PL" sz="2200" dirty="0" smtClean="0">
                <a:solidFill>
                  <a:srgbClr val="002060"/>
                </a:solidFill>
              </a:rPr>
              <a:t>Polsce </a:t>
            </a:r>
            <a:r>
              <a:rPr lang="pl-PL" sz="2200" dirty="0" err="1" smtClean="0">
                <a:solidFill>
                  <a:srgbClr val="002060"/>
                </a:solidFill>
              </a:rPr>
              <a:t>ransomware</a:t>
            </a:r>
            <a:r>
              <a:rPr lang="pl-PL" sz="2200" dirty="0">
                <a:solidFill>
                  <a:srgbClr val="002060"/>
                </a:solidFill>
              </a:rPr>
              <a:t>. Głównymi drogami infekcji </a:t>
            </a:r>
            <a:r>
              <a:rPr lang="pl-PL" sz="2200" dirty="0" smtClean="0">
                <a:solidFill>
                  <a:srgbClr val="002060"/>
                </a:solidFill>
              </a:rPr>
              <a:t>są wiadomości </a:t>
            </a:r>
            <a:r>
              <a:rPr lang="pl-PL" sz="2200" dirty="0">
                <a:solidFill>
                  <a:srgbClr val="002060"/>
                </a:solidFill>
              </a:rPr>
              <a:t>e-mail </a:t>
            </a:r>
            <a:r>
              <a:rPr lang="pl-PL" sz="2200" dirty="0" smtClean="0">
                <a:solidFill>
                  <a:srgbClr val="002060"/>
                </a:solidFill>
              </a:rPr>
              <a:t>z﻿﻿﻿﻿ ﻿załącznikami oraz </a:t>
            </a:r>
            <a:r>
              <a:rPr lang="pl-PL" sz="2200" dirty="0" err="1" smtClean="0">
                <a:solidFill>
                  <a:srgbClr val="002060"/>
                </a:solidFill>
              </a:rPr>
              <a:t>exploit</a:t>
            </a:r>
            <a:r>
              <a:rPr lang="pl-PL" sz="2200" dirty="0" smtClean="0">
                <a:solidFill>
                  <a:srgbClr val="002060"/>
                </a:solidFill>
              </a:rPr>
              <a:t> </a:t>
            </a:r>
            <a:r>
              <a:rPr lang="pl-PL" sz="2200" dirty="0">
                <a:solidFill>
                  <a:srgbClr val="002060"/>
                </a:solidFill>
              </a:rPr>
              <a:t>kity</a:t>
            </a:r>
            <a:r>
              <a:rPr lang="pl-PL" sz="2200" dirty="0" smtClean="0">
                <a:solidFill>
                  <a:srgbClr val="002060"/>
                </a:solidFill>
              </a:rPr>
              <a:t>.</a:t>
            </a:r>
          </a:p>
          <a:p>
            <a:pPr algn="just">
              <a:buFont typeface="Wingdings" pitchFamily="2" charset="2"/>
              <a:buChar char="q"/>
            </a:pPr>
            <a:r>
              <a:rPr lang="pl-PL" sz="2200" dirty="0" smtClean="0">
                <a:solidFill>
                  <a:srgbClr val="002060"/>
                </a:solidFill>
              </a:rPr>
              <a:t>Najczęstszym </a:t>
            </a:r>
            <a:r>
              <a:rPr lang="pl-PL" sz="2200" dirty="0">
                <a:solidFill>
                  <a:srgbClr val="002060"/>
                </a:solidFill>
              </a:rPr>
              <a:t>typem incydentu </a:t>
            </a:r>
            <a:r>
              <a:rPr lang="pl-PL" sz="2200" dirty="0" smtClean="0">
                <a:solidFill>
                  <a:srgbClr val="002060"/>
                </a:solidFill>
              </a:rPr>
              <a:t>obsługiwanym w </a:t>
            </a:r>
            <a:r>
              <a:rPr lang="pl-PL" sz="2200" dirty="0">
                <a:solidFill>
                  <a:srgbClr val="002060"/>
                </a:solidFill>
              </a:rPr>
              <a:t>CERT Polska </a:t>
            </a:r>
            <a:r>
              <a:rPr lang="pl-PL" sz="2200" dirty="0" smtClean="0">
                <a:solidFill>
                  <a:srgbClr val="002060"/>
                </a:solidFill>
              </a:rPr>
              <a:t>był w﻿﻿﻿﻿ ﻿2016 r. </a:t>
            </a:r>
            <a:r>
              <a:rPr lang="pl-PL" sz="2200" dirty="0" err="1">
                <a:solidFill>
                  <a:srgbClr val="002060"/>
                </a:solidFill>
              </a:rPr>
              <a:t>phishing</a:t>
            </a:r>
            <a:r>
              <a:rPr lang="pl-PL" sz="2200" dirty="0">
                <a:solidFill>
                  <a:srgbClr val="002060"/>
                </a:solidFill>
              </a:rPr>
              <a:t>, </a:t>
            </a:r>
            <a:r>
              <a:rPr lang="pl-PL" sz="2200" dirty="0" smtClean="0">
                <a:solidFill>
                  <a:srgbClr val="002060"/>
                </a:solidFill>
              </a:rPr>
              <a:t>stanowiący ponad </a:t>
            </a:r>
            <a:r>
              <a:rPr lang="pl-PL" sz="2200" dirty="0">
                <a:solidFill>
                  <a:srgbClr val="002060"/>
                </a:solidFill>
              </a:rPr>
              <a:t>połowę wszystkich </a:t>
            </a:r>
            <a:r>
              <a:rPr lang="pl-PL" sz="2200" dirty="0" smtClean="0">
                <a:solidFill>
                  <a:srgbClr val="002060"/>
                </a:solidFill>
              </a:rPr>
              <a:t>przypadków.</a:t>
            </a:r>
          </a:p>
          <a:p>
            <a:pPr algn="just"/>
            <a:endParaRPr lang="pl-PL" sz="2200" dirty="0" smtClean="0">
              <a:solidFill>
                <a:srgbClr val="002060"/>
              </a:solidFill>
            </a:endParaRPr>
          </a:p>
          <a:p>
            <a:pPr marL="0" indent="0" algn="just">
              <a:buNone/>
            </a:pPr>
            <a:endParaRPr lang="pl-PL" sz="2200" dirty="0" smtClean="0">
              <a:solidFill>
                <a:srgbClr val="002060"/>
              </a:solidFill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2976" y="0"/>
            <a:ext cx="2121024" cy="14127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Symbol zastępczy zawartości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16632"/>
            <a:ext cx="1444856" cy="9361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6" name="Łącznik prostoliniowy 5"/>
          <p:cNvCxnSpPr/>
          <p:nvPr/>
        </p:nvCxnSpPr>
        <p:spPr>
          <a:xfrm>
            <a:off x="0" y="1184276"/>
            <a:ext cx="324000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" name="Łącznik prostoliniowy 6"/>
          <p:cNvCxnSpPr/>
          <p:nvPr/>
        </p:nvCxnSpPr>
        <p:spPr>
          <a:xfrm>
            <a:off x="5904000" y="1184276"/>
            <a:ext cx="3240000" cy="0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88944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395536" y="1268760"/>
            <a:ext cx="8229600" cy="923688"/>
          </a:xfrm>
        </p:spPr>
        <p:txBody>
          <a:bodyPr>
            <a:normAutofit/>
          </a:bodyPr>
          <a:lstStyle/>
          <a:p>
            <a:pPr algn="l"/>
            <a:r>
              <a:rPr lang="pl-PL" sz="2800" b="1" dirty="0">
                <a:solidFill>
                  <a:schemeClr val="accent2">
                    <a:lumMod val="75000"/>
                  </a:schemeClr>
                </a:solidFill>
              </a:rPr>
              <a:t>Katalog zagrożeń </a:t>
            </a:r>
            <a:r>
              <a:rPr lang="pl-PL" sz="2800" b="1" dirty="0" smtClean="0">
                <a:solidFill>
                  <a:schemeClr val="accent2">
                    <a:lumMod val="75000"/>
                  </a:schemeClr>
                </a:solidFill>
              </a:rPr>
              <a:t>CERT.GOV.PL</a:t>
            </a:r>
            <a:endParaRPr lang="pl-PL" sz="28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95536" y="2325181"/>
            <a:ext cx="8229600" cy="42001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l-PL" sz="2200" b="1" dirty="0" smtClean="0">
                <a:solidFill>
                  <a:srgbClr val="002060"/>
                </a:solidFill>
              </a:rPr>
              <a:t>Działania celowe:</a:t>
            </a:r>
            <a:endParaRPr lang="pl-PL" sz="2200" b="1" dirty="0">
              <a:solidFill>
                <a:srgbClr val="002060"/>
              </a:solidFill>
            </a:endParaRPr>
          </a:p>
          <a:p>
            <a:pPr>
              <a:buFont typeface="Wingdings" pitchFamily="2" charset="2"/>
              <a:buChar char="q"/>
            </a:pPr>
            <a:r>
              <a:rPr lang="pl-PL" sz="2200" dirty="0" smtClean="0">
                <a:solidFill>
                  <a:srgbClr val="002060"/>
                </a:solidFill>
              </a:rPr>
              <a:t>oprogramowanie złośliwe;</a:t>
            </a:r>
          </a:p>
          <a:p>
            <a:pPr>
              <a:buFont typeface="Wingdings" pitchFamily="2" charset="2"/>
              <a:buChar char="q"/>
            </a:pPr>
            <a:r>
              <a:rPr lang="pl-PL" sz="2200" dirty="0">
                <a:solidFill>
                  <a:srgbClr val="002060"/>
                </a:solidFill>
              </a:rPr>
              <a:t>p</a:t>
            </a:r>
            <a:r>
              <a:rPr lang="pl-PL" sz="2200" dirty="0" smtClean="0">
                <a:solidFill>
                  <a:srgbClr val="002060"/>
                </a:solidFill>
              </a:rPr>
              <a:t>rzełamanie zabezpieczeń;</a:t>
            </a:r>
            <a:endParaRPr lang="pl-PL" sz="2200" dirty="0">
              <a:solidFill>
                <a:srgbClr val="002060"/>
              </a:solidFill>
            </a:endParaRPr>
          </a:p>
          <a:p>
            <a:pPr>
              <a:buFont typeface="Wingdings" pitchFamily="2" charset="2"/>
              <a:buChar char="q"/>
            </a:pPr>
            <a:r>
              <a:rPr lang="pl-PL" sz="2200" dirty="0">
                <a:solidFill>
                  <a:srgbClr val="002060"/>
                </a:solidFill>
              </a:rPr>
              <a:t>p</a:t>
            </a:r>
            <a:r>
              <a:rPr lang="pl-PL" sz="2200" dirty="0" smtClean="0">
                <a:solidFill>
                  <a:srgbClr val="002060"/>
                </a:solidFill>
              </a:rPr>
              <a:t>ublikacje w sieci </a:t>
            </a:r>
            <a:r>
              <a:rPr lang="pl-PL" sz="2200" dirty="0">
                <a:solidFill>
                  <a:srgbClr val="002060"/>
                </a:solidFill>
              </a:rPr>
              <a:t>I</a:t>
            </a:r>
            <a:r>
              <a:rPr lang="pl-PL" sz="2200" dirty="0" smtClean="0">
                <a:solidFill>
                  <a:srgbClr val="002060"/>
                </a:solidFill>
              </a:rPr>
              <a:t>nternet;</a:t>
            </a:r>
          </a:p>
          <a:p>
            <a:pPr>
              <a:buFont typeface="Wingdings" pitchFamily="2" charset="2"/>
              <a:buChar char="q"/>
            </a:pPr>
            <a:r>
              <a:rPr lang="pl-PL" sz="2200" dirty="0">
                <a:solidFill>
                  <a:srgbClr val="002060"/>
                </a:solidFill>
              </a:rPr>
              <a:t>g</a:t>
            </a:r>
            <a:r>
              <a:rPr lang="pl-PL" sz="2200" dirty="0" smtClean="0">
                <a:solidFill>
                  <a:srgbClr val="002060"/>
                </a:solidFill>
              </a:rPr>
              <a:t>romadzenie informacji;</a:t>
            </a:r>
            <a:endParaRPr lang="pl-PL" sz="2200" dirty="0">
              <a:solidFill>
                <a:srgbClr val="002060"/>
              </a:solidFill>
            </a:endParaRPr>
          </a:p>
          <a:p>
            <a:pPr>
              <a:buFont typeface="Wingdings" pitchFamily="2" charset="2"/>
              <a:buChar char="q"/>
            </a:pPr>
            <a:r>
              <a:rPr lang="pl-PL" sz="2200" dirty="0">
                <a:solidFill>
                  <a:srgbClr val="002060"/>
                </a:solidFill>
              </a:rPr>
              <a:t>s</a:t>
            </a:r>
            <a:r>
              <a:rPr lang="pl-PL" sz="2200" dirty="0" smtClean="0">
                <a:solidFill>
                  <a:srgbClr val="002060"/>
                </a:solidFill>
              </a:rPr>
              <a:t>abotaż komputerowy;</a:t>
            </a:r>
            <a:endParaRPr lang="pl-PL" sz="2200" dirty="0">
              <a:solidFill>
                <a:srgbClr val="002060"/>
              </a:solidFill>
            </a:endParaRPr>
          </a:p>
          <a:p>
            <a:pPr>
              <a:buFont typeface="Wingdings" pitchFamily="2" charset="2"/>
              <a:buChar char="q"/>
            </a:pPr>
            <a:r>
              <a:rPr lang="pl-PL" sz="2200" dirty="0">
                <a:solidFill>
                  <a:srgbClr val="002060"/>
                </a:solidFill>
              </a:rPr>
              <a:t>c</a:t>
            </a:r>
            <a:r>
              <a:rPr lang="pl-PL" sz="2200" dirty="0" smtClean="0">
                <a:solidFill>
                  <a:srgbClr val="002060"/>
                </a:solidFill>
              </a:rPr>
              <a:t>zynnik ludzki;</a:t>
            </a:r>
            <a:endParaRPr lang="pl-PL" sz="2200" dirty="0">
              <a:solidFill>
                <a:srgbClr val="002060"/>
              </a:solidFill>
            </a:endParaRPr>
          </a:p>
          <a:p>
            <a:pPr>
              <a:buFont typeface="Wingdings" pitchFamily="2" charset="2"/>
              <a:buChar char="q"/>
            </a:pPr>
            <a:r>
              <a:rPr lang="pl-PL" sz="2200" dirty="0" err="1">
                <a:solidFill>
                  <a:srgbClr val="002060"/>
                </a:solidFill>
              </a:rPr>
              <a:t>c</a:t>
            </a:r>
            <a:r>
              <a:rPr lang="pl-PL" sz="2200" dirty="0" err="1" smtClean="0">
                <a:solidFill>
                  <a:srgbClr val="002060"/>
                </a:solidFill>
              </a:rPr>
              <a:t>yberterroryzm</a:t>
            </a:r>
            <a:r>
              <a:rPr lang="pl-PL" sz="2200" dirty="0" smtClean="0">
                <a:solidFill>
                  <a:srgbClr val="002060"/>
                </a:solidFill>
              </a:rPr>
              <a:t>.</a:t>
            </a:r>
            <a:endParaRPr lang="pl-PL" sz="2200" dirty="0">
              <a:solidFill>
                <a:srgbClr val="002060"/>
              </a:solidFill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2976" y="0"/>
            <a:ext cx="2121024" cy="14127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Symbol zastępczy zawartości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16632"/>
            <a:ext cx="1444856" cy="9361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6" name="Łącznik prostoliniowy 5"/>
          <p:cNvCxnSpPr/>
          <p:nvPr/>
        </p:nvCxnSpPr>
        <p:spPr>
          <a:xfrm>
            <a:off x="0" y="1184276"/>
            <a:ext cx="324000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" name="Łącznik prostoliniowy 6"/>
          <p:cNvCxnSpPr/>
          <p:nvPr/>
        </p:nvCxnSpPr>
        <p:spPr>
          <a:xfrm>
            <a:off x="5904000" y="1184276"/>
            <a:ext cx="3240000" cy="0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2636912"/>
            <a:ext cx="3421193" cy="25202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849874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395536" y="1268760"/>
            <a:ext cx="8229600" cy="923688"/>
          </a:xfrm>
        </p:spPr>
        <p:txBody>
          <a:bodyPr>
            <a:normAutofit/>
          </a:bodyPr>
          <a:lstStyle/>
          <a:p>
            <a:pPr algn="l"/>
            <a:r>
              <a:rPr lang="pl-PL" sz="2800" b="1" dirty="0">
                <a:solidFill>
                  <a:schemeClr val="accent2">
                    <a:lumMod val="75000"/>
                  </a:schemeClr>
                </a:solidFill>
              </a:rPr>
              <a:t>Katalog zagrożeń CERT.GOV.PL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95536" y="2325181"/>
            <a:ext cx="8229600" cy="42001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l-PL" sz="2200" b="1" dirty="0" smtClean="0">
                <a:solidFill>
                  <a:srgbClr val="002060"/>
                </a:solidFill>
              </a:rPr>
              <a:t>Działania niecelowe:</a:t>
            </a:r>
          </a:p>
          <a:p>
            <a:pPr>
              <a:buFont typeface="Wingdings" pitchFamily="2" charset="2"/>
              <a:buChar char="q"/>
            </a:pPr>
            <a:r>
              <a:rPr lang="pl-PL" sz="2200" dirty="0">
                <a:solidFill>
                  <a:srgbClr val="002060"/>
                </a:solidFill>
              </a:rPr>
              <a:t>w</a:t>
            </a:r>
            <a:r>
              <a:rPr lang="pl-PL" sz="2200" dirty="0" smtClean="0">
                <a:solidFill>
                  <a:srgbClr val="002060"/>
                </a:solidFill>
              </a:rPr>
              <a:t>ypadki i zdarzenia losowe;</a:t>
            </a:r>
          </a:p>
          <a:p>
            <a:pPr>
              <a:buFont typeface="Wingdings" pitchFamily="2" charset="2"/>
              <a:buChar char="q"/>
            </a:pPr>
            <a:r>
              <a:rPr lang="pl-PL" sz="2200" dirty="0">
                <a:solidFill>
                  <a:srgbClr val="002060"/>
                </a:solidFill>
              </a:rPr>
              <a:t>c</a:t>
            </a:r>
            <a:r>
              <a:rPr lang="pl-PL" sz="2200" dirty="0" smtClean="0">
                <a:solidFill>
                  <a:srgbClr val="002060"/>
                </a:solidFill>
              </a:rPr>
              <a:t>zynnik ludzki.</a:t>
            </a:r>
            <a:endParaRPr lang="pl-PL" sz="2200" dirty="0">
              <a:solidFill>
                <a:srgbClr val="002060"/>
              </a:solidFill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2976" y="0"/>
            <a:ext cx="2121024" cy="14127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Symbol zastępczy zawartości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16632"/>
            <a:ext cx="1444856" cy="9361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6" name="Łącznik prostoliniowy 5"/>
          <p:cNvCxnSpPr/>
          <p:nvPr/>
        </p:nvCxnSpPr>
        <p:spPr>
          <a:xfrm>
            <a:off x="0" y="1184276"/>
            <a:ext cx="324000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" name="Łącznik prostoliniowy 6"/>
          <p:cNvCxnSpPr/>
          <p:nvPr/>
        </p:nvCxnSpPr>
        <p:spPr>
          <a:xfrm>
            <a:off x="5796136" y="1184276"/>
            <a:ext cx="3240000" cy="0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pic>
        <p:nvPicPr>
          <p:cNvPr id="8" name="Obraz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9872" y="3282794"/>
            <a:ext cx="5452470" cy="3236463"/>
          </a:xfrm>
          <a:prstGeom prst="rect">
            <a:avLst/>
          </a:prstGeom>
        </p:spPr>
      </p:pic>
      <p:sp>
        <p:nvSpPr>
          <p:cNvPr id="9" name="pole tekstowe 8"/>
          <p:cNvSpPr txBox="1"/>
          <p:nvPr/>
        </p:nvSpPr>
        <p:spPr>
          <a:xfrm>
            <a:off x="3419872" y="6519257"/>
            <a:ext cx="545247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1200" dirty="0">
                <a:solidFill>
                  <a:schemeClr val="bg1">
                    <a:lumMod val="65000"/>
                  </a:schemeClr>
                </a:solidFill>
              </a:rPr>
              <a:t>Źródło: </a:t>
            </a:r>
            <a:r>
              <a:rPr lang="pl-PL" sz="1200" dirty="0" smtClean="0">
                <a:solidFill>
                  <a:schemeClr val="bg1">
                    <a:lumMod val="65000"/>
                  </a:schemeClr>
                </a:solidFill>
              </a:rPr>
              <a:t>https://plblog.kaspersky.com</a:t>
            </a:r>
            <a:r>
              <a:rPr lang="pl-PL" sz="1200" dirty="0">
                <a:solidFill>
                  <a:schemeClr val="bg1">
                    <a:lumMod val="65000"/>
                  </a:schemeClr>
                </a:solidFill>
              </a:rPr>
              <a:t>/</a:t>
            </a:r>
          </a:p>
        </p:txBody>
      </p:sp>
    </p:spTree>
    <p:extLst>
      <p:ext uri="{BB962C8B-B14F-4D97-AF65-F5344CB8AC3E}">
        <p14:creationId xmlns:p14="http://schemas.microsoft.com/office/powerpoint/2010/main" val="30808424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395536" y="1268760"/>
            <a:ext cx="8229600" cy="923688"/>
          </a:xfrm>
        </p:spPr>
        <p:txBody>
          <a:bodyPr>
            <a:normAutofit/>
          </a:bodyPr>
          <a:lstStyle/>
          <a:p>
            <a:pPr algn="l"/>
            <a:r>
              <a:rPr lang="pl-PL" sz="2800" b="1" dirty="0">
                <a:solidFill>
                  <a:schemeClr val="accent2">
                    <a:lumMod val="75000"/>
                  </a:schemeClr>
                </a:solidFill>
              </a:rPr>
              <a:t>Złośliwe </a:t>
            </a:r>
            <a:r>
              <a:rPr lang="pl-PL" sz="2800" b="1" dirty="0" smtClean="0">
                <a:solidFill>
                  <a:schemeClr val="accent2">
                    <a:lumMod val="75000"/>
                  </a:schemeClr>
                </a:solidFill>
              </a:rPr>
              <a:t>oprogramowanie (z ang. </a:t>
            </a:r>
            <a:r>
              <a:rPr lang="pl-PL" sz="2800" b="1" dirty="0" err="1" smtClean="0">
                <a:solidFill>
                  <a:schemeClr val="accent2">
                    <a:lumMod val="75000"/>
                  </a:schemeClr>
                </a:solidFill>
              </a:rPr>
              <a:t>Malware</a:t>
            </a:r>
            <a:r>
              <a:rPr lang="pl-PL" sz="2800" b="1" dirty="0" smtClean="0">
                <a:solidFill>
                  <a:schemeClr val="accent2">
                    <a:lumMod val="75000"/>
                  </a:schemeClr>
                </a:solidFill>
              </a:rPr>
              <a:t>)</a:t>
            </a:r>
            <a:endParaRPr lang="pl-PL" sz="28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95536" y="2250831"/>
            <a:ext cx="8208912" cy="4200163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pl-PL" sz="2200" dirty="0" smtClean="0">
                <a:solidFill>
                  <a:srgbClr val="002060"/>
                </a:solidFill>
              </a:rPr>
              <a:t>Oprogramowanie</a:t>
            </a:r>
            <a:r>
              <a:rPr lang="pl-PL" sz="2200" dirty="0">
                <a:solidFill>
                  <a:srgbClr val="002060"/>
                </a:solidFill>
              </a:rPr>
              <a:t>, którego działanie powoduje </a:t>
            </a:r>
            <a:r>
              <a:rPr lang="pl-PL" sz="2200" dirty="0" smtClean="0">
                <a:solidFill>
                  <a:srgbClr val="002060"/>
                </a:solidFill>
              </a:rPr>
              <a:t>szkody dla użytkownika.</a:t>
            </a:r>
          </a:p>
          <a:p>
            <a:pPr marL="0" indent="0" algn="just">
              <a:buNone/>
            </a:pPr>
            <a:r>
              <a:rPr lang="pl-PL" sz="2200" dirty="0">
                <a:solidFill>
                  <a:srgbClr val="002060"/>
                </a:solidFill>
              </a:rPr>
              <a:t>Do szkodliwego oprogramowania zalicza </a:t>
            </a:r>
            <a:r>
              <a:rPr lang="pl-PL" sz="2200" dirty="0" smtClean="0">
                <a:solidFill>
                  <a:srgbClr val="002060"/>
                </a:solidFill>
              </a:rPr>
              <a:t>się m. in:</a:t>
            </a:r>
          </a:p>
          <a:p>
            <a:pPr algn="just">
              <a:buFont typeface="Wingdings" pitchFamily="2" charset="2"/>
              <a:buChar char="q"/>
            </a:pPr>
            <a:r>
              <a:rPr lang="pl-PL" sz="2200" dirty="0">
                <a:solidFill>
                  <a:srgbClr val="002060"/>
                </a:solidFill>
              </a:rPr>
              <a:t>w</a:t>
            </a:r>
            <a:r>
              <a:rPr lang="pl-PL" sz="2200" dirty="0" smtClean="0">
                <a:solidFill>
                  <a:srgbClr val="002060"/>
                </a:solidFill>
              </a:rPr>
              <a:t>irusy</a:t>
            </a:r>
            <a:r>
              <a:rPr lang="pl-PL" sz="2200" dirty="0" smtClean="0">
                <a:solidFill>
                  <a:srgbClr val="002060"/>
                </a:solidFill>
              </a:rPr>
              <a:t>;</a:t>
            </a:r>
          </a:p>
          <a:p>
            <a:pPr algn="just">
              <a:buFont typeface="Wingdings" pitchFamily="2" charset="2"/>
              <a:buChar char="q"/>
            </a:pPr>
            <a:r>
              <a:rPr lang="pl-PL" sz="2200" dirty="0">
                <a:solidFill>
                  <a:srgbClr val="002060"/>
                </a:solidFill>
              </a:rPr>
              <a:t>r</a:t>
            </a:r>
            <a:r>
              <a:rPr lang="pl-PL" sz="2200" dirty="0" smtClean="0">
                <a:solidFill>
                  <a:srgbClr val="002060"/>
                </a:solidFill>
              </a:rPr>
              <a:t>obaki</a:t>
            </a:r>
            <a:r>
              <a:rPr lang="pl-PL" sz="2200" dirty="0" smtClean="0">
                <a:solidFill>
                  <a:srgbClr val="002060"/>
                </a:solidFill>
              </a:rPr>
              <a:t>;</a:t>
            </a:r>
          </a:p>
          <a:p>
            <a:pPr algn="just">
              <a:buFont typeface="Wingdings" pitchFamily="2" charset="2"/>
              <a:buChar char="q"/>
            </a:pPr>
            <a:r>
              <a:rPr lang="pl-PL" sz="2200" dirty="0">
                <a:solidFill>
                  <a:srgbClr val="002060"/>
                </a:solidFill>
              </a:rPr>
              <a:t>k</a:t>
            </a:r>
            <a:r>
              <a:rPr lang="pl-PL" sz="2200" dirty="0" smtClean="0">
                <a:solidFill>
                  <a:srgbClr val="002060"/>
                </a:solidFill>
              </a:rPr>
              <a:t>onie </a:t>
            </a:r>
            <a:r>
              <a:rPr lang="pl-PL" sz="2200" dirty="0">
                <a:solidFill>
                  <a:srgbClr val="002060"/>
                </a:solidFill>
              </a:rPr>
              <a:t>trojańskie (</a:t>
            </a:r>
            <a:r>
              <a:rPr lang="pl-PL" sz="2200" dirty="0" err="1">
                <a:solidFill>
                  <a:srgbClr val="002060"/>
                </a:solidFill>
              </a:rPr>
              <a:t>trojany</a:t>
            </a:r>
            <a:r>
              <a:rPr lang="pl-PL" sz="2200" dirty="0" smtClean="0">
                <a:solidFill>
                  <a:srgbClr val="002060"/>
                </a:solidFill>
              </a:rPr>
              <a:t>);</a:t>
            </a:r>
          </a:p>
          <a:p>
            <a:pPr algn="just">
              <a:buFont typeface="Wingdings" pitchFamily="2" charset="2"/>
              <a:buChar char="q"/>
            </a:pPr>
            <a:r>
              <a:rPr lang="pl-PL" sz="2200" dirty="0">
                <a:solidFill>
                  <a:srgbClr val="002060"/>
                </a:solidFill>
              </a:rPr>
              <a:t>s</a:t>
            </a:r>
            <a:r>
              <a:rPr lang="pl-PL" sz="2200" dirty="0" smtClean="0">
                <a:solidFill>
                  <a:srgbClr val="002060"/>
                </a:solidFill>
              </a:rPr>
              <a:t>pyware</a:t>
            </a:r>
            <a:r>
              <a:rPr lang="pl-PL" sz="2200" dirty="0">
                <a:solidFill>
                  <a:srgbClr val="002060"/>
                </a:solidFill>
              </a:rPr>
              <a:t>;</a:t>
            </a:r>
            <a:endParaRPr lang="pl-PL" sz="2200" dirty="0" smtClean="0">
              <a:solidFill>
                <a:srgbClr val="002060"/>
              </a:solidFill>
            </a:endParaRPr>
          </a:p>
          <a:p>
            <a:pPr algn="just">
              <a:buFont typeface="Wingdings" pitchFamily="2" charset="2"/>
              <a:buChar char="q"/>
            </a:pPr>
            <a:r>
              <a:rPr lang="pl-PL" sz="2200" dirty="0" err="1" smtClean="0">
                <a:solidFill>
                  <a:srgbClr val="002060"/>
                </a:solidFill>
              </a:rPr>
              <a:t>adware</a:t>
            </a:r>
            <a:r>
              <a:rPr lang="pl-PL" sz="2200" dirty="0" smtClean="0">
                <a:solidFill>
                  <a:srgbClr val="002060"/>
                </a:solidFill>
              </a:rPr>
              <a:t>;</a:t>
            </a:r>
          </a:p>
          <a:p>
            <a:pPr algn="just">
              <a:buFont typeface="Wingdings" pitchFamily="2" charset="2"/>
              <a:buChar char="q"/>
            </a:pPr>
            <a:r>
              <a:rPr lang="pl-PL" sz="2200" dirty="0" err="1" smtClean="0">
                <a:solidFill>
                  <a:srgbClr val="002060"/>
                </a:solidFill>
              </a:rPr>
              <a:t>r</a:t>
            </a:r>
            <a:r>
              <a:rPr lang="pl-PL" sz="2200" dirty="0" err="1" smtClean="0">
                <a:solidFill>
                  <a:srgbClr val="002060"/>
                </a:solidFill>
              </a:rPr>
              <a:t>ootkit</a:t>
            </a:r>
            <a:r>
              <a:rPr lang="pl-PL" sz="2200" dirty="0" smtClean="0">
                <a:solidFill>
                  <a:srgbClr val="002060"/>
                </a:solidFill>
              </a:rPr>
              <a:t>;</a:t>
            </a:r>
          </a:p>
          <a:p>
            <a:pPr algn="just">
              <a:buFont typeface="Wingdings" pitchFamily="2" charset="2"/>
              <a:buChar char="q"/>
            </a:pPr>
            <a:r>
              <a:rPr lang="pl-PL" sz="2200" dirty="0">
                <a:solidFill>
                  <a:srgbClr val="002060"/>
                </a:solidFill>
              </a:rPr>
              <a:t>s</a:t>
            </a:r>
            <a:r>
              <a:rPr lang="pl-PL" sz="2200" dirty="0" smtClean="0">
                <a:solidFill>
                  <a:srgbClr val="002060"/>
                </a:solidFill>
              </a:rPr>
              <a:t>pam</a:t>
            </a:r>
            <a:r>
              <a:rPr lang="pl-PL" sz="2200" dirty="0" smtClean="0">
                <a:solidFill>
                  <a:srgbClr val="002060"/>
                </a:solidFill>
              </a:rPr>
              <a:t>.</a:t>
            </a:r>
            <a:endParaRPr lang="pl-PL" sz="2200" dirty="0">
              <a:solidFill>
                <a:srgbClr val="002060"/>
              </a:solidFill>
            </a:endParaRPr>
          </a:p>
          <a:p>
            <a:pPr marL="0" indent="0" algn="just">
              <a:buNone/>
            </a:pPr>
            <a:endParaRPr lang="pl-PL" sz="2200" i="1" dirty="0">
              <a:solidFill>
                <a:srgbClr val="002060"/>
              </a:solidFill>
            </a:endParaRPr>
          </a:p>
          <a:p>
            <a:pPr marL="0" indent="0" algn="just">
              <a:buNone/>
            </a:pPr>
            <a:endParaRPr lang="pl-PL" sz="2200" dirty="0" smtClean="0">
              <a:solidFill>
                <a:srgbClr val="002060"/>
              </a:solidFill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2976" y="0"/>
            <a:ext cx="2121024" cy="14127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Symbol zastępczy zawartości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16632"/>
            <a:ext cx="1444856" cy="9361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6" name="Łącznik prostoliniowy 5"/>
          <p:cNvCxnSpPr/>
          <p:nvPr/>
        </p:nvCxnSpPr>
        <p:spPr>
          <a:xfrm>
            <a:off x="0" y="1184276"/>
            <a:ext cx="324000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" name="Łącznik prostoliniowy 6"/>
          <p:cNvCxnSpPr/>
          <p:nvPr/>
        </p:nvCxnSpPr>
        <p:spPr>
          <a:xfrm>
            <a:off x="5904000" y="1184276"/>
            <a:ext cx="3240000" cy="0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pic>
        <p:nvPicPr>
          <p:cNvPr id="9" name="Obraz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3928" y="3284984"/>
            <a:ext cx="4652720" cy="28803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83091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395536" y="1268760"/>
            <a:ext cx="8229600" cy="923688"/>
          </a:xfrm>
        </p:spPr>
        <p:txBody>
          <a:bodyPr>
            <a:normAutofit/>
          </a:bodyPr>
          <a:lstStyle/>
          <a:p>
            <a:pPr algn="l"/>
            <a:r>
              <a:rPr lang="pl-PL" sz="2800" b="1" dirty="0" smtClean="0">
                <a:solidFill>
                  <a:schemeClr val="accent2">
                    <a:lumMod val="75000"/>
                  </a:schemeClr>
                </a:solidFill>
              </a:rPr>
              <a:t>Słownik</a:t>
            </a:r>
            <a:endParaRPr lang="pl-PL" sz="32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95536" y="2325181"/>
            <a:ext cx="8229600" cy="4200163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pl-PL" sz="2200" b="1" dirty="0">
                <a:solidFill>
                  <a:schemeClr val="accent2">
                    <a:lumMod val="75000"/>
                  </a:schemeClr>
                </a:solidFill>
              </a:rPr>
              <a:t>C</a:t>
            </a:r>
            <a:r>
              <a:rPr lang="pl-PL" sz="2200" b="1" dirty="0" smtClean="0">
                <a:solidFill>
                  <a:schemeClr val="accent2">
                    <a:lumMod val="75000"/>
                  </a:schemeClr>
                </a:solidFill>
              </a:rPr>
              <a:t>yberprzestrzeń</a:t>
            </a:r>
            <a:r>
              <a:rPr lang="pl-PL" sz="2200" dirty="0" smtClean="0">
                <a:solidFill>
                  <a:srgbClr val="002060"/>
                </a:solidFill>
              </a:rPr>
              <a:t> </a:t>
            </a:r>
            <a:r>
              <a:rPr lang="pl-PL" sz="2200" dirty="0" smtClean="0">
                <a:solidFill>
                  <a:srgbClr val="002060"/>
                </a:solidFill>
              </a:rPr>
              <a:t>- przestrzeń przetwarzania i wymiany informacji tworzona przez systemy teleinformatyczne wraz z powiązaniami pomiędzy nimi oraz relacjami z użytkownikami.</a:t>
            </a:r>
            <a:endParaRPr lang="pl-PL" sz="2200" b="1" dirty="0" smtClean="0">
              <a:solidFill>
                <a:schemeClr val="accent2">
                  <a:lumMod val="75000"/>
                </a:schemeClr>
              </a:solidFill>
            </a:endParaRPr>
          </a:p>
          <a:p>
            <a:pPr marL="0" indent="0" algn="just">
              <a:buNone/>
            </a:pPr>
            <a:r>
              <a:rPr lang="pl-PL" sz="2200" b="1" dirty="0">
                <a:solidFill>
                  <a:schemeClr val="accent2">
                    <a:lumMod val="75000"/>
                  </a:schemeClr>
                </a:solidFill>
              </a:rPr>
              <a:t>C</a:t>
            </a:r>
            <a:r>
              <a:rPr lang="pl-PL" sz="2200" b="1" dirty="0" smtClean="0">
                <a:solidFill>
                  <a:schemeClr val="accent2">
                    <a:lumMod val="75000"/>
                  </a:schemeClr>
                </a:solidFill>
              </a:rPr>
              <a:t>yberprzestrzeń </a:t>
            </a:r>
            <a:r>
              <a:rPr lang="pl-PL" sz="2200" b="1" dirty="0">
                <a:solidFill>
                  <a:schemeClr val="accent2">
                    <a:lumMod val="75000"/>
                  </a:schemeClr>
                </a:solidFill>
              </a:rPr>
              <a:t>RP </a:t>
            </a:r>
            <a:r>
              <a:rPr lang="pl-PL" sz="2200" dirty="0">
                <a:solidFill>
                  <a:srgbClr val="002060"/>
                </a:solidFill>
              </a:rPr>
              <a:t>– cyberprzestrzeń w obrębie terytorium państwa polskiego oraz w miejscach, gdzie funkcjonują przedstawicielstwa RP (placówki dyplomatyczne, kontyngenty wojskowe, jednostki </a:t>
            </a:r>
            <a:r>
              <a:rPr lang="pl-PL" sz="2200" dirty="0" smtClean="0">
                <a:solidFill>
                  <a:srgbClr val="002060"/>
                </a:solidFill>
              </a:rPr>
              <a:t>pływające </a:t>
            </a:r>
            <a:r>
              <a:rPr lang="pl-PL" sz="2200" dirty="0">
                <a:solidFill>
                  <a:srgbClr val="002060"/>
                </a:solidFill>
              </a:rPr>
              <a:t>oraz statki powietrzne poza przestrzenią RP, podlegające polskiej jurysdykcji</a:t>
            </a:r>
            <a:r>
              <a:rPr lang="pl-PL" sz="2200" dirty="0" smtClean="0">
                <a:solidFill>
                  <a:srgbClr val="002060"/>
                </a:solidFill>
              </a:rPr>
              <a:t>).</a:t>
            </a:r>
            <a:endParaRPr lang="pl-PL" sz="2200" dirty="0">
              <a:solidFill>
                <a:srgbClr val="002060"/>
              </a:solidFill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2976" y="0"/>
            <a:ext cx="2121024" cy="14127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Symbol zastępczy zawartości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16632"/>
            <a:ext cx="1444856" cy="9361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6" name="Łącznik prostoliniowy 5"/>
          <p:cNvCxnSpPr/>
          <p:nvPr/>
        </p:nvCxnSpPr>
        <p:spPr>
          <a:xfrm>
            <a:off x="0" y="1184276"/>
            <a:ext cx="324000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" name="Łącznik prostoliniowy 6"/>
          <p:cNvCxnSpPr/>
          <p:nvPr/>
        </p:nvCxnSpPr>
        <p:spPr>
          <a:xfrm>
            <a:off x="5796136" y="1184276"/>
            <a:ext cx="3240000" cy="0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002030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395536" y="1268760"/>
            <a:ext cx="8229600" cy="923688"/>
          </a:xfrm>
        </p:spPr>
        <p:txBody>
          <a:bodyPr>
            <a:normAutofit/>
          </a:bodyPr>
          <a:lstStyle/>
          <a:p>
            <a:pPr algn="l"/>
            <a:r>
              <a:rPr lang="pl-PL" sz="2800" b="1" dirty="0" smtClean="0">
                <a:solidFill>
                  <a:schemeClr val="accent2">
                    <a:lumMod val="75000"/>
                  </a:schemeClr>
                </a:solidFill>
              </a:rPr>
              <a:t>Wirusy</a:t>
            </a:r>
            <a:endParaRPr lang="pl-PL" sz="29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95536" y="2250831"/>
            <a:ext cx="8208912" cy="4200163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pl-PL" sz="2200" dirty="0" smtClean="0">
                <a:solidFill>
                  <a:srgbClr val="002060"/>
                </a:solidFill>
              </a:rPr>
              <a:t>Programy</a:t>
            </a:r>
            <a:r>
              <a:rPr lang="pl-PL" sz="2200" dirty="0">
                <a:solidFill>
                  <a:srgbClr val="002060"/>
                </a:solidFill>
              </a:rPr>
              <a:t>, które zarażają inne programy poprzez dodanie do nich kodu wirusa, w celu uzyskania dostępu do komputera przy uruchamianiu zainfekowanego pliku. Ta prosta definicja przedstawia podstawowe działanie wirusa - infekcję. Szybkość rozprzestrzeniania wirusów jest mniejsza niż </a:t>
            </a:r>
            <a:r>
              <a:rPr lang="pl-PL" sz="2200" dirty="0" smtClean="0">
                <a:solidFill>
                  <a:srgbClr val="002060"/>
                </a:solidFill>
              </a:rPr>
              <a:t>robaków</a:t>
            </a:r>
            <a:r>
              <a:rPr lang="pl-PL" sz="2200" dirty="0">
                <a:solidFill>
                  <a:srgbClr val="002060"/>
                </a:solidFill>
              </a:rPr>
              <a:t>. </a:t>
            </a:r>
            <a:endParaRPr lang="pl-PL" sz="2200" dirty="0" smtClean="0">
              <a:solidFill>
                <a:srgbClr val="002060"/>
              </a:solidFill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2976" y="0"/>
            <a:ext cx="2121024" cy="14127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Symbol zastępczy zawartości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16632"/>
            <a:ext cx="1444856" cy="9361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6" name="Łącznik prostoliniowy 5"/>
          <p:cNvCxnSpPr/>
          <p:nvPr/>
        </p:nvCxnSpPr>
        <p:spPr>
          <a:xfrm>
            <a:off x="0" y="1184276"/>
            <a:ext cx="324000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" name="Łącznik prostoliniowy 6"/>
          <p:cNvCxnSpPr/>
          <p:nvPr/>
        </p:nvCxnSpPr>
        <p:spPr>
          <a:xfrm>
            <a:off x="5904000" y="1184276"/>
            <a:ext cx="3240000" cy="0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13" name="pole tekstowe 12"/>
          <p:cNvSpPr txBox="1"/>
          <p:nvPr/>
        </p:nvSpPr>
        <p:spPr>
          <a:xfrm>
            <a:off x="3485656" y="6110593"/>
            <a:ext cx="438770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1200" dirty="0" smtClean="0">
                <a:solidFill>
                  <a:schemeClr val="bg1">
                    <a:lumMod val="65000"/>
                  </a:schemeClr>
                </a:solidFill>
              </a:rPr>
              <a:t>Źródło: http</a:t>
            </a:r>
            <a:r>
              <a:rPr lang="pl-PL" sz="1200" dirty="0">
                <a:solidFill>
                  <a:schemeClr val="bg1">
                    <a:lumMod val="65000"/>
                  </a:schemeClr>
                </a:solidFill>
              </a:rPr>
              <a:t>://www.uczen.tokraw.pl/</a:t>
            </a:r>
          </a:p>
        </p:txBody>
      </p:sp>
      <p:pic>
        <p:nvPicPr>
          <p:cNvPr id="9" name="Obraz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49282" y="3643206"/>
            <a:ext cx="2481064" cy="24810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15864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395536" y="1268760"/>
            <a:ext cx="8229600" cy="923688"/>
          </a:xfrm>
        </p:spPr>
        <p:txBody>
          <a:bodyPr>
            <a:normAutofit/>
          </a:bodyPr>
          <a:lstStyle/>
          <a:p>
            <a:pPr algn="l"/>
            <a:r>
              <a:rPr lang="pl-PL" sz="2800" b="1" dirty="0" smtClean="0">
                <a:solidFill>
                  <a:schemeClr val="accent2">
                    <a:lumMod val="75000"/>
                  </a:schemeClr>
                </a:solidFill>
              </a:rPr>
              <a:t>Robaki</a:t>
            </a:r>
            <a:endParaRPr lang="pl-PL" sz="28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95536" y="2250831"/>
            <a:ext cx="8208912" cy="4200163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pl-PL" sz="2200" dirty="0" smtClean="0">
                <a:solidFill>
                  <a:srgbClr val="002060"/>
                </a:solidFill>
              </a:rPr>
              <a:t>Szkodliwe oprogramowanie, które </a:t>
            </a:r>
            <a:r>
              <a:rPr lang="pl-PL" sz="2200" dirty="0">
                <a:solidFill>
                  <a:srgbClr val="002060"/>
                </a:solidFill>
              </a:rPr>
              <a:t>do rozprzestrzeniania się wykorzystuje zasoby sieci. Klasa ta nazwana została robakami </a:t>
            </a:r>
            <a:r>
              <a:rPr lang="pl-PL" sz="2200" dirty="0" smtClean="0">
                <a:solidFill>
                  <a:srgbClr val="002060"/>
                </a:solidFill>
              </a:rPr>
              <a:t>z powodu </a:t>
            </a:r>
            <a:r>
              <a:rPr lang="pl-PL" sz="2200" dirty="0">
                <a:solidFill>
                  <a:srgbClr val="002060"/>
                </a:solidFill>
              </a:rPr>
              <a:t>jej specyficznego działania przypominającego “pełzanie” </a:t>
            </a:r>
            <a:r>
              <a:rPr lang="pl-PL" sz="2200" dirty="0" smtClean="0">
                <a:solidFill>
                  <a:srgbClr val="002060"/>
                </a:solidFill>
              </a:rPr>
              <a:t>z komputera </a:t>
            </a:r>
            <a:r>
              <a:rPr lang="pl-PL" sz="2200" dirty="0">
                <a:solidFill>
                  <a:srgbClr val="002060"/>
                </a:solidFill>
              </a:rPr>
              <a:t>na komputer przy użyciu sieci, poczty elektronicznej </a:t>
            </a:r>
            <a:r>
              <a:rPr lang="pl-PL" sz="2200" dirty="0" smtClean="0">
                <a:solidFill>
                  <a:srgbClr val="002060"/>
                </a:solidFill>
              </a:rPr>
              <a:t>i innych </a:t>
            </a:r>
            <a:r>
              <a:rPr lang="pl-PL" sz="2200" dirty="0">
                <a:solidFill>
                  <a:srgbClr val="002060"/>
                </a:solidFill>
              </a:rPr>
              <a:t>kanałów informacyjnych. Dzięki temu tempo rozprzestrzeniania się robaków jest bardzo szybkie. </a:t>
            </a:r>
            <a:endParaRPr lang="pl-PL" sz="2200" dirty="0" smtClean="0">
              <a:solidFill>
                <a:srgbClr val="002060"/>
              </a:solidFill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2976" y="0"/>
            <a:ext cx="2121024" cy="14127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Symbol zastępczy zawartości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16632"/>
            <a:ext cx="1444856" cy="9361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6" name="Łącznik prostoliniowy 5"/>
          <p:cNvCxnSpPr/>
          <p:nvPr/>
        </p:nvCxnSpPr>
        <p:spPr>
          <a:xfrm>
            <a:off x="0" y="1184276"/>
            <a:ext cx="324000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" name="Łącznik prostoliniowy 6"/>
          <p:cNvCxnSpPr/>
          <p:nvPr/>
        </p:nvCxnSpPr>
        <p:spPr>
          <a:xfrm>
            <a:off x="5904000" y="1184276"/>
            <a:ext cx="3240000" cy="0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pic>
        <p:nvPicPr>
          <p:cNvPr id="10" name="Obraz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5976" y="4365104"/>
            <a:ext cx="2805248" cy="2103936"/>
          </a:xfrm>
          <a:prstGeom prst="rect">
            <a:avLst/>
          </a:prstGeom>
        </p:spPr>
      </p:pic>
      <p:sp>
        <p:nvSpPr>
          <p:cNvPr id="9" name="pole tekstowe 8"/>
          <p:cNvSpPr txBox="1"/>
          <p:nvPr/>
        </p:nvSpPr>
        <p:spPr>
          <a:xfrm>
            <a:off x="3485656" y="6487443"/>
            <a:ext cx="438770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1200" dirty="0" smtClean="0">
                <a:solidFill>
                  <a:schemeClr val="bg1">
                    <a:lumMod val="65000"/>
                  </a:schemeClr>
                </a:solidFill>
              </a:rPr>
              <a:t>Źródło: </a:t>
            </a:r>
            <a:r>
              <a:rPr lang="pl-PL" sz="1200" dirty="0">
                <a:solidFill>
                  <a:schemeClr val="bg1">
                    <a:lumMod val="65000"/>
                  </a:schemeClr>
                </a:solidFill>
              </a:rPr>
              <a:t>http://www.komputerswiat.pl</a:t>
            </a:r>
            <a:r>
              <a:rPr lang="pl-PL" sz="1200" dirty="0" smtClean="0">
                <a:solidFill>
                  <a:schemeClr val="bg1">
                    <a:lumMod val="65000"/>
                  </a:schemeClr>
                </a:solidFill>
              </a:rPr>
              <a:t>/</a:t>
            </a:r>
            <a:endParaRPr lang="pl-PL" sz="1200" dirty="0">
              <a:solidFill>
                <a:schemeClr val="bg1">
                  <a:lumMod val="6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15874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395536" y="1268760"/>
            <a:ext cx="8229600" cy="923688"/>
          </a:xfrm>
        </p:spPr>
        <p:txBody>
          <a:bodyPr>
            <a:normAutofit/>
          </a:bodyPr>
          <a:lstStyle/>
          <a:p>
            <a:pPr algn="l"/>
            <a:r>
              <a:rPr lang="pl-PL" sz="2800" b="1" dirty="0" err="1">
                <a:solidFill>
                  <a:schemeClr val="accent2">
                    <a:lumMod val="75000"/>
                  </a:schemeClr>
                </a:solidFill>
              </a:rPr>
              <a:t>Phishing</a:t>
            </a:r>
            <a:endParaRPr lang="pl-PL" sz="28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95536" y="2250831"/>
            <a:ext cx="8208912" cy="4200163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pl-PL" sz="2200" dirty="0" smtClean="0">
                <a:solidFill>
                  <a:srgbClr val="002060"/>
                </a:solidFill>
              </a:rPr>
              <a:t>W tradycyjnym rozumieniu tego słowa </a:t>
            </a:r>
            <a:r>
              <a:rPr lang="pl-PL" sz="2200" dirty="0" err="1" smtClean="0">
                <a:solidFill>
                  <a:srgbClr val="002060"/>
                </a:solidFill>
              </a:rPr>
              <a:t>phishing</a:t>
            </a:r>
            <a:r>
              <a:rPr lang="pl-PL" sz="2200" dirty="0" smtClean="0">
                <a:solidFill>
                  <a:srgbClr val="002060"/>
                </a:solidFill>
              </a:rPr>
              <a:t> oznacza podszywanie </a:t>
            </a:r>
            <a:r>
              <a:rPr lang="pl-PL" sz="2200" dirty="0">
                <a:solidFill>
                  <a:srgbClr val="002060"/>
                </a:solidFill>
              </a:rPr>
              <a:t>się (przede wszystkim z wykorzystaniem poczty elektronicznej i stron WWW) pod znane marki celem wyłudzenia wrażliwych danych.</a:t>
            </a:r>
            <a:endParaRPr lang="pl-PL" sz="2200" dirty="0" smtClean="0">
              <a:solidFill>
                <a:srgbClr val="002060"/>
              </a:solidFill>
            </a:endParaRPr>
          </a:p>
          <a:p>
            <a:pPr marL="0" indent="0" algn="just">
              <a:buNone/>
            </a:pPr>
            <a:endParaRPr lang="pl-PL" sz="2200" dirty="0" smtClean="0">
              <a:solidFill>
                <a:srgbClr val="002060"/>
              </a:solidFill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2976" y="0"/>
            <a:ext cx="2121024" cy="14127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Symbol zastępczy zawartości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16632"/>
            <a:ext cx="1444856" cy="9361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6" name="Łącznik prostoliniowy 5"/>
          <p:cNvCxnSpPr/>
          <p:nvPr/>
        </p:nvCxnSpPr>
        <p:spPr>
          <a:xfrm>
            <a:off x="0" y="1184276"/>
            <a:ext cx="324000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" name="Łącznik prostoliniowy 6"/>
          <p:cNvCxnSpPr/>
          <p:nvPr/>
        </p:nvCxnSpPr>
        <p:spPr>
          <a:xfrm>
            <a:off x="5904000" y="1184276"/>
            <a:ext cx="3240000" cy="0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pic>
        <p:nvPicPr>
          <p:cNvPr id="8" name="Obraz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9872" y="3342134"/>
            <a:ext cx="3060702" cy="3273478"/>
          </a:xfrm>
          <a:prstGeom prst="rect">
            <a:avLst/>
          </a:prstGeom>
        </p:spPr>
      </p:pic>
      <p:sp>
        <p:nvSpPr>
          <p:cNvPr id="13" name="pole tekstowe 12"/>
          <p:cNvSpPr txBox="1"/>
          <p:nvPr/>
        </p:nvSpPr>
        <p:spPr>
          <a:xfrm>
            <a:off x="4736492" y="6124270"/>
            <a:ext cx="438770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1200" dirty="0">
                <a:solidFill>
                  <a:schemeClr val="bg1">
                    <a:lumMod val="65000"/>
                  </a:schemeClr>
                </a:solidFill>
              </a:rPr>
              <a:t>Źródło: https://www.avast.com/</a:t>
            </a:r>
          </a:p>
        </p:txBody>
      </p:sp>
    </p:spTree>
    <p:extLst>
      <p:ext uri="{BB962C8B-B14F-4D97-AF65-F5344CB8AC3E}">
        <p14:creationId xmlns:p14="http://schemas.microsoft.com/office/powerpoint/2010/main" val="34199994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395536" y="1268760"/>
            <a:ext cx="8229600" cy="923688"/>
          </a:xfrm>
        </p:spPr>
        <p:txBody>
          <a:bodyPr>
            <a:normAutofit/>
          </a:bodyPr>
          <a:lstStyle/>
          <a:p>
            <a:pPr algn="l"/>
            <a:r>
              <a:rPr lang="pl-PL" sz="2800" b="1" dirty="0" err="1">
                <a:solidFill>
                  <a:schemeClr val="accent2">
                    <a:lumMod val="75000"/>
                  </a:schemeClr>
                </a:solidFill>
              </a:rPr>
              <a:t>Ransomware</a:t>
            </a:r>
            <a:r>
              <a:rPr lang="pl-PL" sz="2800" b="1" dirty="0">
                <a:solidFill>
                  <a:schemeClr val="accent2">
                    <a:lumMod val="75000"/>
                  </a:schemeClr>
                </a:solidFill>
              </a:rPr>
              <a:t> (od </a:t>
            </a:r>
            <a:r>
              <a:rPr lang="pl-PL" sz="2800" b="1" dirty="0" err="1">
                <a:solidFill>
                  <a:schemeClr val="accent2">
                    <a:lumMod val="75000"/>
                  </a:schemeClr>
                </a:solidFill>
              </a:rPr>
              <a:t>ransom</a:t>
            </a:r>
            <a:r>
              <a:rPr lang="pl-PL" sz="2800" b="1" dirty="0">
                <a:solidFill>
                  <a:schemeClr val="accent2">
                    <a:lumMod val="75000"/>
                  </a:schemeClr>
                </a:solidFill>
              </a:rPr>
              <a:t> = okup i </a:t>
            </a:r>
            <a:r>
              <a:rPr lang="pl-PL" sz="2800" b="1" dirty="0" err="1">
                <a:solidFill>
                  <a:schemeClr val="accent2">
                    <a:lumMod val="75000"/>
                  </a:schemeClr>
                </a:solidFill>
              </a:rPr>
              <a:t>malware</a:t>
            </a:r>
            <a:r>
              <a:rPr lang="pl-PL" sz="2800" b="1" dirty="0">
                <a:solidFill>
                  <a:schemeClr val="accent2">
                    <a:lumMod val="75000"/>
                  </a:schemeClr>
                </a:solidFill>
              </a:rPr>
              <a:t>)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95536" y="2250831"/>
            <a:ext cx="8280920" cy="4200163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pl-PL" sz="2200" dirty="0" smtClean="0">
                <a:solidFill>
                  <a:srgbClr val="002060"/>
                </a:solidFill>
              </a:rPr>
              <a:t>Rodzaj </a:t>
            </a:r>
            <a:r>
              <a:rPr lang="pl-PL" sz="2200" dirty="0">
                <a:solidFill>
                  <a:srgbClr val="002060"/>
                </a:solidFill>
              </a:rPr>
              <a:t>złośliwego oprogramowania, </a:t>
            </a:r>
            <a:r>
              <a:rPr lang="pl-PL" sz="2200" dirty="0" smtClean="0">
                <a:solidFill>
                  <a:srgbClr val="002060"/>
                </a:solidFill>
              </a:rPr>
              <a:t>które uniemożliwia </a:t>
            </a:r>
            <a:r>
              <a:rPr lang="pl-PL" sz="2200" dirty="0">
                <a:solidFill>
                  <a:srgbClr val="002060"/>
                </a:solidFill>
              </a:rPr>
              <a:t>użytkownikowi dostęp do jego danych (najczęściej przez zaszyfrowanie</a:t>
            </a:r>
            <a:r>
              <a:rPr lang="pl-PL" sz="2200" dirty="0" smtClean="0">
                <a:solidFill>
                  <a:srgbClr val="002060"/>
                </a:solidFill>
              </a:rPr>
              <a:t>)﻿﻿﻿﻿﻿﻿﻿﻿﻿﻿﻿﻿, a do przywrócenia </a:t>
            </a:r>
            <a:r>
              <a:rPr lang="pl-PL" sz="2200" dirty="0">
                <a:solidFill>
                  <a:srgbClr val="002060"/>
                </a:solidFill>
              </a:rPr>
              <a:t>go wymaga wpłacenia </a:t>
            </a:r>
            <a:r>
              <a:rPr lang="pl-PL" sz="2200" dirty="0" smtClean="0">
                <a:solidFill>
                  <a:srgbClr val="002060"/>
                </a:solidFill>
              </a:rPr>
              <a:t>okupu.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2976" y="0"/>
            <a:ext cx="2121024" cy="14127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Symbol zastępczy zawartości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16632"/>
            <a:ext cx="1444856" cy="9361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6" name="Łącznik prostoliniowy 5"/>
          <p:cNvCxnSpPr/>
          <p:nvPr/>
        </p:nvCxnSpPr>
        <p:spPr>
          <a:xfrm>
            <a:off x="0" y="1184276"/>
            <a:ext cx="324000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" name="Łącznik prostoliniowy 6"/>
          <p:cNvCxnSpPr/>
          <p:nvPr/>
        </p:nvCxnSpPr>
        <p:spPr>
          <a:xfrm>
            <a:off x="5904000" y="1184276"/>
            <a:ext cx="3240000" cy="0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13" name="pole tekstowe 12"/>
          <p:cNvSpPr txBox="1"/>
          <p:nvPr/>
        </p:nvSpPr>
        <p:spPr>
          <a:xfrm>
            <a:off x="2378146" y="6048043"/>
            <a:ext cx="438770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1200" dirty="0">
                <a:solidFill>
                  <a:schemeClr val="bg1">
                    <a:lumMod val="65000"/>
                  </a:schemeClr>
                </a:solidFill>
              </a:rPr>
              <a:t>Źródło: https://www.linkedin.com/</a:t>
            </a:r>
          </a:p>
        </p:txBody>
      </p:sp>
      <p:pic>
        <p:nvPicPr>
          <p:cNvPr id="3074" name="Picture 2" descr="Znalezione obrazy dla zapytania ransomware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15040" y="3626169"/>
            <a:ext cx="5113920" cy="24355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635234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395536" y="1268760"/>
            <a:ext cx="8229600" cy="923688"/>
          </a:xfrm>
        </p:spPr>
        <p:txBody>
          <a:bodyPr>
            <a:normAutofit/>
          </a:bodyPr>
          <a:lstStyle/>
          <a:p>
            <a:pPr algn="l"/>
            <a:r>
              <a:rPr lang="pl-PL" sz="2800" b="1" dirty="0" err="1" smtClean="0">
                <a:solidFill>
                  <a:schemeClr val="accent2">
                    <a:lumMod val="75000"/>
                  </a:schemeClr>
                </a:solidFill>
              </a:rPr>
              <a:t>Exploit</a:t>
            </a:r>
            <a:r>
              <a:rPr lang="pl-PL" sz="2800" b="1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pl-PL" sz="2800" b="1" dirty="0">
                <a:solidFill>
                  <a:schemeClr val="accent2">
                    <a:lumMod val="75000"/>
                  </a:schemeClr>
                </a:solidFill>
              </a:rPr>
              <a:t>kit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95536" y="2250831"/>
            <a:ext cx="8280920" cy="4200163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pl-PL" sz="2200" dirty="0" smtClean="0">
                <a:solidFill>
                  <a:srgbClr val="002060"/>
                </a:solidFill>
              </a:rPr>
              <a:t>Rodzaj </a:t>
            </a:r>
            <a:r>
              <a:rPr lang="pl-PL" sz="2200" dirty="0">
                <a:solidFill>
                  <a:srgbClr val="002060"/>
                </a:solidFill>
              </a:rPr>
              <a:t>złośliwego oprogramowania wykonywanego na serwerze </a:t>
            </a:r>
            <a:r>
              <a:rPr lang="pl-PL" sz="2200" dirty="0" smtClean="0">
                <a:solidFill>
                  <a:srgbClr val="002060"/>
                </a:solidFill>
              </a:rPr>
              <a:t>WWW, starającego </a:t>
            </a:r>
            <a:r>
              <a:rPr lang="pl-PL" sz="2200" dirty="0">
                <a:solidFill>
                  <a:srgbClr val="002060"/>
                </a:solidFill>
              </a:rPr>
              <a:t>się wykorzystać lukę w oprogramowaniu klienckim użytkownika </a:t>
            </a:r>
            <a:r>
              <a:rPr lang="pl-PL" sz="2200" dirty="0" smtClean="0">
                <a:solidFill>
                  <a:srgbClr val="002060"/>
                </a:solidFill>
              </a:rPr>
              <a:t>odwiedzającego stronę </a:t>
            </a:r>
            <a:r>
              <a:rPr lang="pl-PL" sz="2200" dirty="0">
                <a:solidFill>
                  <a:srgbClr val="002060"/>
                </a:solidFill>
              </a:rPr>
              <a:t>(np. </a:t>
            </a:r>
            <a:r>
              <a:rPr lang="pl-PL" sz="2200" dirty="0" smtClean="0">
                <a:solidFill>
                  <a:srgbClr val="002060"/>
                </a:solidFill>
              </a:rPr>
              <a:t>w przeglądarce </a:t>
            </a:r>
            <a:r>
              <a:rPr lang="pl-PL" sz="2200" dirty="0">
                <a:solidFill>
                  <a:srgbClr val="002060"/>
                </a:solidFill>
              </a:rPr>
              <a:t>WWW, wtyczkach do odtwarzania wideo) do </a:t>
            </a:r>
            <a:r>
              <a:rPr lang="pl-PL" sz="2200" dirty="0" smtClean="0">
                <a:solidFill>
                  <a:srgbClr val="002060"/>
                </a:solidFill>
              </a:rPr>
              <a:t>wykonania poleceń </a:t>
            </a:r>
            <a:r>
              <a:rPr lang="pl-PL" sz="2200" dirty="0">
                <a:solidFill>
                  <a:srgbClr val="002060"/>
                </a:solidFill>
              </a:rPr>
              <a:t>na jego </a:t>
            </a:r>
            <a:r>
              <a:rPr lang="pl-PL" sz="2200" dirty="0" smtClean="0">
                <a:solidFill>
                  <a:srgbClr val="002060"/>
                </a:solidFill>
              </a:rPr>
              <a:t>komputerze.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2976" y="0"/>
            <a:ext cx="2121024" cy="14127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Symbol zastępczy zawartości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16632"/>
            <a:ext cx="1444856" cy="9361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6" name="Łącznik prostoliniowy 5"/>
          <p:cNvCxnSpPr/>
          <p:nvPr/>
        </p:nvCxnSpPr>
        <p:spPr>
          <a:xfrm>
            <a:off x="0" y="1184276"/>
            <a:ext cx="324000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" name="Łącznik prostoliniowy 6"/>
          <p:cNvCxnSpPr/>
          <p:nvPr/>
        </p:nvCxnSpPr>
        <p:spPr>
          <a:xfrm>
            <a:off x="5904000" y="1184276"/>
            <a:ext cx="3240000" cy="0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97890" y="3933056"/>
            <a:ext cx="3548220" cy="24482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pole tekstowe 10"/>
          <p:cNvSpPr txBox="1"/>
          <p:nvPr/>
        </p:nvSpPr>
        <p:spPr>
          <a:xfrm>
            <a:off x="2378146" y="6381327"/>
            <a:ext cx="438770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1200" dirty="0" smtClean="0">
                <a:solidFill>
                  <a:schemeClr val="bg1">
                    <a:lumMod val="65000"/>
                  </a:schemeClr>
                </a:solidFill>
              </a:rPr>
              <a:t>Źródło: https</a:t>
            </a:r>
            <a:r>
              <a:rPr lang="pl-PL" sz="1200" dirty="0">
                <a:solidFill>
                  <a:schemeClr val="bg1">
                    <a:lumMod val="65000"/>
                  </a:schemeClr>
                </a:solidFill>
              </a:rPr>
              <a:t>://www.scmagazine.com/</a:t>
            </a:r>
          </a:p>
        </p:txBody>
      </p:sp>
    </p:spTree>
    <p:extLst>
      <p:ext uri="{BB962C8B-B14F-4D97-AF65-F5344CB8AC3E}">
        <p14:creationId xmlns:p14="http://schemas.microsoft.com/office/powerpoint/2010/main" val="32033307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395536" y="1268760"/>
            <a:ext cx="8229600" cy="923688"/>
          </a:xfrm>
        </p:spPr>
        <p:txBody>
          <a:bodyPr>
            <a:normAutofit/>
          </a:bodyPr>
          <a:lstStyle/>
          <a:p>
            <a:pPr algn="l"/>
            <a:r>
              <a:rPr lang="pl-PL" sz="2800" b="1" dirty="0" smtClean="0">
                <a:solidFill>
                  <a:schemeClr val="accent2">
                    <a:lumMod val="75000"/>
                  </a:schemeClr>
                </a:solidFill>
              </a:rPr>
              <a:t>Trojan</a:t>
            </a:r>
            <a:endParaRPr lang="pl-PL" sz="29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95536" y="2250831"/>
            <a:ext cx="8280920" cy="4200163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pl-PL" sz="2200" dirty="0" smtClean="0">
                <a:solidFill>
                  <a:srgbClr val="002060"/>
                </a:solidFill>
              </a:rPr>
              <a:t>Rodzaj </a:t>
            </a:r>
            <a:r>
              <a:rPr lang="pl-PL" sz="2200" dirty="0">
                <a:solidFill>
                  <a:srgbClr val="002060"/>
                </a:solidFill>
              </a:rPr>
              <a:t>złośliwego oprogramowania, w którym złośliwy kod jest częścią </a:t>
            </a:r>
            <a:r>
              <a:rPr lang="pl-PL" sz="2200" dirty="0" smtClean="0">
                <a:solidFill>
                  <a:srgbClr val="002060"/>
                </a:solidFill>
              </a:rPr>
              <a:t>innego programu </a:t>
            </a:r>
            <a:r>
              <a:rPr lang="pl-PL" sz="2200" dirty="0">
                <a:solidFill>
                  <a:srgbClr val="002060"/>
                </a:solidFill>
              </a:rPr>
              <a:t>lub dokumentu, który wygląda na </a:t>
            </a:r>
            <a:r>
              <a:rPr lang="pl-PL" sz="2200" dirty="0" smtClean="0">
                <a:solidFill>
                  <a:srgbClr val="002060"/>
                </a:solidFill>
              </a:rPr>
              <a:t>nieszkodliwy.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2976" y="0"/>
            <a:ext cx="2121024" cy="14127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Symbol zastępczy zawartości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16632"/>
            <a:ext cx="1444856" cy="9361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6" name="Łącznik prostoliniowy 5"/>
          <p:cNvCxnSpPr/>
          <p:nvPr/>
        </p:nvCxnSpPr>
        <p:spPr>
          <a:xfrm>
            <a:off x="0" y="1184276"/>
            <a:ext cx="324000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" name="Łącznik prostoliniowy 6"/>
          <p:cNvCxnSpPr/>
          <p:nvPr/>
        </p:nvCxnSpPr>
        <p:spPr>
          <a:xfrm>
            <a:off x="5904000" y="1184276"/>
            <a:ext cx="3240000" cy="0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11" name="pole tekstowe 10"/>
          <p:cNvSpPr txBox="1"/>
          <p:nvPr/>
        </p:nvSpPr>
        <p:spPr>
          <a:xfrm>
            <a:off x="2378146" y="6381327"/>
            <a:ext cx="438770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1200" dirty="0" smtClean="0">
                <a:solidFill>
                  <a:schemeClr val="bg1">
                    <a:lumMod val="65000"/>
                  </a:schemeClr>
                </a:solidFill>
              </a:rPr>
              <a:t>Źródło: http</a:t>
            </a:r>
            <a:r>
              <a:rPr lang="pl-PL" sz="1200" dirty="0">
                <a:solidFill>
                  <a:schemeClr val="bg1">
                    <a:lumMod val="65000"/>
                  </a:schemeClr>
                </a:solidFill>
              </a:rPr>
              <a:t>://www.komputerswiat.pl/</a:t>
            </a:r>
          </a:p>
        </p:txBody>
      </p:sp>
      <p:pic>
        <p:nvPicPr>
          <p:cNvPr id="5124" name="Picture 4" descr="Znalezione obrazy dla zapytania trojan komputerowy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0999" y="3185239"/>
            <a:ext cx="3902002" cy="31606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278714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395536" y="1268760"/>
            <a:ext cx="8229600" cy="923688"/>
          </a:xfrm>
        </p:spPr>
        <p:txBody>
          <a:bodyPr>
            <a:normAutofit/>
          </a:bodyPr>
          <a:lstStyle/>
          <a:p>
            <a:pPr algn="l"/>
            <a:r>
              <a:rPr lang="pl-PL" sz="2800" b="1" dirty="0">
                <a:solidFill>
                  <a:schemeClr val="accent2">
                    <a:lumMod val="75000"/>
                  </a:schemeClr>
                </a:solidFill>
              </a:rPr>
              <a:t>Bot (inaczej: zombie</a:t>
            </a:r>
            <a:r>
              <a:rPr lang="pl-PL" sz="2800" b="1" dirty="0" smtClean="0">
                <a:solidFill>
                  <a:schemeClr val="accent2">
                    <a:lumMod val="75000"/>
                  </a:schemeClr>
                </a:solidFill>
              </a:rPr>
              <a:t>) </a:t>
            </a:r>
            <a:endParaRPr lang="pl-PL" sz="28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95536" y="2250831"/>
            <a:ext cx="8280920" cy="4200163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pl-PL" sz="2200" dirty="0" smtClean="0">
                <a:solidFill>
                  <a:srgbClr val="002060"/>
                </a:solidFill>
              </a:rPr>
              <a:t>Komputer</a:t>
            </a:r>
            <a:r>
              <a:rPr lang="pl-PL" sz="2200" dirty="0">
                <a:solidFill>
                  <a:srgbClr val="002060"/>
                </a:solidFill>
              </a:rPr>
              <a:t>, nad którym, dzięki działającemu na nim złośliwemu</a:t>
            </a:r>
          </a:p>
          <a:p>
            <a:pPr marL="0" indent="0" algn="just">
              <a:buNone/>
            </a:pPr>
            <a:r>
              <a:rPr lang="pl-PL" sz="2200" dirty="0" smtClean="0">
                <a:solidFill>
                  <a:srgbClr val="002060"/>
                </a:solidFill>
              </a:rPr>
              <a:t>oprogramowaniu</a:t>
            </a:r>
            <a:r>
              <a:rPr lang="pl-PL" sz="2200" dirty="0">
                <a:solidFill>
                  <a:srgbClr val="002060"/>
                </a:solidFill>
              </a:rPr>
              <a:t>, pełną kontrolę posiada inna osoba niż </a:t>
            </a:r>
            <a:r>
              <a:rPr lang="pl-PL" sz="2200" dirty="0" smtClean="0">
                <a:solidFill>
                  <a:srgbClr val="002060"/>
                </a:solidFill>
              </a:rPr>
              <a:t>właściciel. </a:t>
            </a:r>
          </a:p>
          <a:p>
            <a:pPr marL="0" indent="0" algn="just">
              <a:buNone/>
            </a:pPr>
            <a:r>
              <a:rPr lang="pl-PL" sz="2200" dirty="0" err="1" smtClean="0">
                <a:solidFill>
                  <a:srgbClr val="002060"/>
                </a:solidFill>
              </a:rPr>
              <a:t>Botnet</a:t>
            </a:r>
            <a:r>
              <a:rPr lang="pl-PL" sz="2200" dirty="0" smtClean="0">
                <a:solidFill>
                  <a:srgbClr val="002060"/>
                </a:solidFill>
              </a:rPr>
              <a:t> </a:t>
            </a:r>
            <a:r>
              <a:rPr lang="pl-PL" sz="2200" dirty="0">
                <a:solidFill>
                  <a:srgbClr val="002060"/>
                </a:solidFill>
              </a:rPr>
              <a:t>– wiele botów zarządzanych wspólnie przez jedną osobę lub grupę </a:t>
            </a:r>
            <a:r>
              <a:rPr lang="pl-PL" sz="2200" dirty="0" smtClean="0">
                <a:solidFill>
                  <a:srgbClr val="002060"/>
                </a:solidFill>
              </a:rPr>
              <a:t>osób.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2976" y="0"/>
            <a:ext cx="2121024" cy="14127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Symbol zastępczy zawartości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16632"/>
            <a:ext cx="1444856" cy="9361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6" name="Łącznik prostoliniowy 5"/>
          <p:cNvCxnSpPr/>
          <p:nvPr/>
        </p:nvCxnSpPr>
        <p:spPr>
          <a:xfrm>
            <a:off x="0" y="1184276"/>
            <a:ext cx="324000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" name="Łącznik prostoliniowy 6"/>
          <p:cNvCxnSpPr/>
          <p:nvPr/>
        </p:nvCxnSpPr>
        <p:spPr>
          <a:xfrm>
            <a:off x="5904000" y="1184276"/>
            <a:ext cx="3240000" cy="0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11" name="pole tekstowe 10"/>
          <p:cNvSpPr txBox="1"/>
          <p:nvPr/>
        </p:nvSpPr>
        <p:spPr>
          <a:xfrm>
            <a:off x="2378146" y="6381327"/>
            <a:ext cx="438770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1200" dirty="0" smtClean="0">
                <a:solidFill>
                  <a:schemeClr val="bg1">
                    <a:lumMod val="65000"/>
                  </a:schemeClr>
                </a:solidFill>
              </a:rPr>
              <a:t>Źródło: https</a:t>
            </a:r>
            <a:r>
              <a:rPr lang="pl-PL" sz="1200" dirty="0">
                <a:solidFill>
                  <a:schemeClr val="bg1">
                    <a:lumMod val="65000"/>
                  </a:schemeClr>
                </a:solidFill>
              </a:rPr>
              <a:t>://linuxsecurityblog.com/</a:t>
            </a:r>
          </a:p>
        </p:txBody>
      </p:sp>
      <p:pic>
        <p:nvPicPr>
          <p:cNvPr id="8" name="Obraz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70042" y="3528391"/>
            <a:ext cx="3803915" cy="28529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99050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395536" y="1268760"/>
            <a:ext cx="8568952" cy="1512168"/>
          </a:xfrm>
        </p:spPr>
        <p:txBody>
          <a:bodyPr>
            <a:normAutofit/>
          </a:bodyPr>
          <a:lstStyle/>
          <a:p>
            <a:pPr algn="l"/>
            <a:r>
              <a:rPr lang="pl-PL" sz="2800" b="1" dirty="0" smtClean="0">
                <a:solidFill>
                  <a:schemeClr val="accent2">
                    <a:lumMod val="75000"/>
                  </a:schemeClr>
                </a:solidFill>
              </a:rPr>
              <a:t>Przykłady wykorzystania złośliwego oprogramowania </a:t>
            </a:r>
            <a:r>
              <a:rPr lang="pl-PL" sz="2800" b="1" dirty="0" smtClean="0">
                <a:solidFill>
                  <a:schemeClr val="accent2">
                    <a:lumMod val="75000"/>
                  </a:schemeClr>
                </a:solidFill>
              </a:rPr>
              <a:t>do﻿﻿﻿﻿ ﻿uderzenia </a:t>
            </a:r>
            <a:r>
              <a:rPr lang="pl-PL" sz="2800" b="1" dirty="0" smtClean="0">
                <a:solidFill>
                  <a:schemeClr val="accent2">
                    <a:lumMod val="75000"/>
                  </a:schemeClr>
                </a:solidFill>
              </a:rPr>
              <a:t>w﻿﻿﻿﻿ ﻿infrastrukturę krytyczną</a:t>
            </a:r>
            <a:endParaRPr lang="pl-PL" sz="28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31539" y="2780928"/>
            <a:ext cx="8280920" cy="4632211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pl-PL" sz="2200" dirty="0" err="1" smtClean="0">
                <a:solidFill>
                  <a:srgbClr val="002060"/>
                </a:solidFill>
              </a:rPr>
              <a:t>Cyberataki</a:t>
            </a:r>
            <a:r>
              <a:rPr lang="pl-PL" sz="2200" dirty="0" smtClean="0">
                <a:solidFill>
                  <a:srgbClr val="002060"/>
                </a:solidFill>
              </a:rPr>
              <a:t> na infrastrukturę krytyczną są tanim i skutecznym środkiem do paraliżowania państw co pozwala zakładać wzrost tego typu ataków w przyszłości. </a:t>
            </a:r>
          </a:p>
          <a:p>
            <a:pPr marL="0" indent="0" algn="just">
              <a:buNone/>
            </a:pPr>
            <a:r>
              <a:rPr lang="pl-PL" sz="2200" dirty="0">
                <a:solidFill>
                  <a:srgbClr val="002060"/>
                </a:solidFill>
              </a:rPr>
              <a:t>W</a:t>
            </a:r>
            <a:r>
              <a:rPr lang="pl-PL" sz="2200" dirty="0" smtClean="0">
                <a:solidFill>
                  <a:srgbClr val="002060"/>
                </a:solidFill>
              </a:rPr>
              <a:t> </a:t>
            </a:r>
            <a:r>
              <a:rPr lang="pl-PL" sz="2200" dirty="0">
                <a:solidFill>
                  <a:srgbClr val="002060"/>
                </a:solidFill>
              </a:rPr>
              <a:t>2015 r. do amerykańskiego ICS – CERT zgłoszono 295 incydentów. </a:t>
            </a:r>
            <a:r>
              <a:rPr lang="pl-PL" sz="2200" dirty="0" smtClean="0">
                <a:solidFill>
                  <a:srgbClr val="002060"/>
                </a:solidFill>
              </a:rPr>
              <a:t>Aż﻿﻿﻿﻿ ﻿97,33 </a:t>
            </a:r>
            <a:r>
              <a:rPr lang="pl-PL" sz="2200" dirty="0">
                <a:solidFill>
                  <a:srgbClr val="002060"/>
                </a:solidFill>
              </a:rPr>
              <a:t>proc</a:t>
            </a:r>
            <a:r>
              <a:rPr lang="pl-PL" sz="2200" dirty="0" smtClean="0">
                <a:solidFill>
                  <a:srgbClr val="002060"/>
                </a:solidFill>
              </a:rPr>
              <a:t>. </a:t>
            </a:r>
            <a:r>
              <a:rPr lang="pl-PL" sz="2200" dirty="0">
                <a:solidFill>
                  <a:srgbClr val="002060"/>
                </a:solidFill>
              </a:rPr>
              <a:t>dotyczyło ataków na infrastrukturę w sektorze produkcji krytycznej. Na drugim miejscu znalazł się sektor energetyczny (</a:t>
            </a:r>
            <a:r>
              <a:rPr lang="pl-PL" sz="2200" dirty="0" smtClean="0">
                <a:solidFill>
                  <a:srgbClr val="002060"/>
                </a:solidFill>
              </a:rPr>
              <a:t>46,16﻿﻿﻿﻿ ﻿proc</a:t>
            </a:r>
            <a:r>
              <a:rPr lang="pl-PL" sz="2200" dirty="0">
                <a:solidFill>
                  <a:srgbClr val="002060"/>
                </a:solidFill>
              </a:rPr>
              <a:t>.).</a:t>
            </a:r>
            <a:endParaRPr lang="pl-PL" sz="2200" dirty="0" smtClean="0">
              <a:solidFill>
                <a:srgbClr val="002060"/>
              </a:solidFill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2976" y="0"/>
            <a:ext cx="2121024" cy="14127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Symbol zastępczy zawartości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16632"/>
            <a:ext cx="1444856" cy="9361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6" name="Łącznik prostoliniowy 5"/>
          <p:cNvCxnSpPr/>
          <p:nvPr/>
        </p:nvCxnSpPr>
        <p:spPr>
          <a:xfrm>
            <a:off x="0" y="1184276"/>
            <a:ext cx="324000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" name="Łącznik prostoliniowy 6"/>
          <p:cNvCxnSpPr/>
          <p:nvPr/>
        </p:nvCxnSpPr>
        <p:spPr>
          <a:xfrm>
            <a:off x="5904000" y="1184276"/>
            <a:ext cx="3240000" cy="0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517042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395536" y="1268760"/>
            <a:ext cx="8229600" cy="923688"/>
          </a:xfrm>
        </p:spPr>
        <p:txBody>
          <a:bodyPr>
            <a:normAutofit/>
          </a:bodyPr>
          <a:lstStyle/>
          <a:p>
            <a:pPr algn="l"/>
            <a:r>
              <a:rPr lang="pl-PL" sz="2800" b="1" dirty="0" err="1" smtClean="0">
                <a:solidFill>
                  <a:schemeClr val="accent2">
                    <a:lumMod val="75000"/>
                  </a:schemeClr>
                </a:solidFill>
              </a:rPr>
              <a:t>Ransomware</a:t>
            </a:r>
            <a:r>
              <a:rPr lang="pl-PL" sz="2800" b="1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pl-PL" sz="2800" b="1" dirty="0" err="1" smtClean="0">
                <a:solidFill>
                  <a:schemeClr val="accent2">
                    <a:lumMod val="75000"/>
                  </a:schemeClr>
                </a:solidFill>
              </a:rPr>
              <a:t>Petya</a:t>
            </a:r>
            <a:r>
              <a:rPr lang="pl-PL" sz="2800" b="1" dirty="0" smtClean="0">
                <a:solidFill>
                  <a:schemeClr val="accent2">
                    <a:lumMod val="75000"/>
                  </a:schemeClr>
                </a:solidFill>
              </a:rPr>
              <a:t> uderza w Ukrainę</a:t>
            </a:r>
            <a:r>
              <a:rPr lang="pl-PL" sz="2900" b="1" dirty="0" smtClean="0">
                <a:solidFill>
                  <a:schemeClr val="accent2">
                    <a:lumMod val="75000"/>
                  </a:schemeClr>
                </a:solidFill>
              </a:rPr>
              <a:t/>
            </a:r>
            <a:br>
              <a:rPr lang="pl-PL" sz="2900" b="1" dirty="0" smtClean="0">
                <a:solidFill>
                  <a:schemeClr val="accent2">
                    <a:lumMod val="75000"/>
                  </a:schemeClr>
                </a:solidFill>
              </a:rPr>
            </a:br>
            <a:r>
              <a:rPr lang="pl-PL" sz="2000" b="1" dirty="0" smtClean="0">
                <a:solidFill>
                  <a:schemeClr val="accent2">
                    <a:lumMod val="75000"/>
                  </a:schemeClr>
                </a:solidFill>
              </a:rPr>
              <a:t>(27 czerwca 2017 r.)</a:t>
            </a:r>
            <a:endParaRPr lang="pl-PL" sz="2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95536" y="2250831"/>
            <a:ext cx="8280920" cy="4200163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pl-PL" sz="2200" dirty="0">
                <a:solidFill>
                  <a:srgbClr val="002060"/>
                </a:solidFill>
              </a:rPr>
              <a:t>Atak hakerów sparaliżował komputery rządu Ukrainy </a:t>
            </a:r>
            <a:r>
              <a:rPr lang="pl-PL" sz="2200" dirty="0" smtClean="0">
                <a:solidFill>
                  <a:srgbClr val="002060"/>
                </a:solidFill>
              </a:rPr>
              <a:t>oraz </a:t>
            </a:r>
            <a:r>
              <a:rPr lang="pl-PL" sz="2200" dirty="0">
                <a:solidFill>
                  <a:srgbClr val="002060"/>
                </a:solidFill>
              </a:rPr>
              <a:t>wielu tamtejszych banków, firm transportowych i </a:t>
            </a:r>
            <a:r>
              <a:rPr lang="pl-PL" sz="2200" dirty="0" smtClean="0">
                <a:solidFill>
                  <a:srgbClr val="002060"/>
                </a:solidFill>
              </a:rPr>
              <a:t>przedsiębiorstw, a nawet elektrownię w Czarnobylu. Ofiarami ataku padły również polskie firmy współpracujące z ukraińskimi, które były połączone z zainfekowaną siecią.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2976" y="0"/>
            <a:ext cx="2121024" cy="14127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Symbol zastępczy zawartości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16632"/>
            <a:ext cx="1444856" cy="9361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6" name="Łącznik prostoliniowy 5"/>
          <p:cNvCxnSpPr/>
          <p:nvPr/>
        </p:nvCxnSpPr>
        <p:spPr>
          <a:xfrm>
            <a:off x="0" y="1184276"/>
            <a:ext cx="324000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" name="Łącznik prostoliniowy 6"/>
          <p:cNvCxnSpPr/>
          <p:nvPr/>
        </p:nvCxnSpPr>
        <p:spPr>
          <a:xfrm>
            <a:off x="5904000" y="1184276"/>
            <a:ext cx="3240000" cy="0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11" name="pole tekstowe 10"/>
          <p:cNvSpPr txBox="1"/>
          <p:nvPr/>
        </p:nvSpPr>
        <p:spPr>
          <a:xfrm>
            <a:off x="2378146" y="6381327"/>
            <a:ext cx="438770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1600" dirty="0" smtClean="0">
                <a:solidFill>
                  <a:srgbClr val="002060"/>
                </a:solidFill>
              </a:rPr>
              <a:t>Ekran infekcji </a:t>
            </a:r>
            <a:r>
              <a:rPr lang="pl-PL" sz="1600" dirty="0" err="1" smtClean="0">
                <a:solidFill>
                  <a:srgbClr val="002060"/>
                </a:solidFill>
              </a:rPr>
              <a:t>Petyą</a:t>
            </a:r>
            <a:endParaRPr lang="pl-PL" sz="1600" dirty="0">
              <a:solidFill>
                <a:srgbClr val="002060"/>
              </a:solidFill>
            </a:endParaRP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26735" y="3758148"/>
            <a:ext cx="5090529" cy="24996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974593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395536" y="1268760"/>
            <a:ext cx="8229600" cy="923688"/>
          </a:xfrm>
        </p:spPr>
        <p:txBody>
          <a:bodyPr>
            <a:normAutofit/>
          </a:bodyPr>
          <a:lstStyle/>
          <a:p>
            <a:pPr algn="l"/>
            <a:r>
              <a:rPr lang="pl-PL" sz="2800" b="1" dirty="0" smtClean="0">
                <a:solidFill>
                  <a:schemeClr val="accent2">
                    <a:lumMod val="75000"/>
                  </a:schemeClr>
                </a:solidFill>
              </a:rPr>
              <a:t>Mechanizm ataku </a:t>
            </a:r>
            <a:r>
              <a:rPr lang="pl-PL" sz="2800" b="1" dirty="0" err="1" smtClean="0">
                <a:solidFill>
                  <a:schemeClr val="accent2">
                    <a:lumMod val="75000"/>
                  </a:schemeClr>
                </a:solidFill>
              </a:rPr>
              <a:t>ransomware</a:t>
            </a:r>
            <a:r>
              <a:rPr lang="pl-PL" sz="2800" b="1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pl-PL" sz="2800" b="1" dirty="0" err="1" smtClean="0">
                <a:solidFill>
                  <a:schemeClr val="accent2">
                    <a:lumMod val="75000"/>
                  </a:schemeClr>
                </a:solidFill>
              </a:rPr>
              <a:t>Petya</a:t>
            </a:r>
            <a:endParaRPr lang="pl-PL" sz="28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95536" y="2250831"/>
            <a:ext cx="8280920" cy="4200163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pl-PL" sz="2200" dirty="0">
                <a:solidFill>
                  <a:srgbClr val="002060"/>
                </a:solidFill>
              </a:rPr>
              <a:t>Źródłem ataku </a:t>
            </a:r>
            <a:r>
              <a:rPr lang="pl-PL" sz="2200" dirty="0" smtClean="0">
                <a:solidFill>
                  <a:srgbClr val="002060"/>
                </a:solidFill>
              </a:rPr>
              <a:t>było </a:t>
            </a:r>
            <a:r>
              <a:rPr lang="pl-PL" sz="2200" dirty="0">
                <a:solidFill>
                  <a:srgbClr val="002060"/>
                </a:solidFill>
              </a:rPr>
              <a:t>popularne </a:t>
            </a:r>
            <a:r>
              <a:rPr lang="pl-PL" sz="2200" dirty="0" smtClean="0">
                <a:solidFill>
                  <a:srgbClr val="002060"/>
                </a:solidFill>
              </a:rPr>
              <a:t>oprogramowanie </a:t>
            </a:r>
            <a:r>
              <a:rPr lang="pl-PL" sz="2200" dirty="0">
                <a:solidFill>
                  <a:srgbClr val="002060"/>
                </a:solidFill>
              </a:rPr>
              <a:t>"M.E.doc", z którego korzysta wiele firm na Ukrainie do zarządzania </a:t>
            </a:r>
            <a:r>
              <a:rPr lang="pl-PL" sz="2200" dirty="0" smtClean="0">
                <a:solidFill>
                  <a:srgbClr val="002060"/>
                </a:solidFill>
              </a:rPr>
              <a:t>dokumentami (oprogramowanie jest odpowiednikiem polskiego oprogramowania Płatnik). Sprawca ataku podmienił </a:t>
            </a:r>
            <a:r>
              <a:rPr lang="pl-PL" sz="2200" dirty="0">
                <a:solidFill>
                  <a:srgbClr val="002060"/>
                </a:solidFill>
              </a:rPr>
              <a:t>aktualizację na złośliwą wersję. Poprzez funkcję automatycznej aktualizacji zaciągnięta została wersja złośliwa, </a:t>
            </a:r>
            <a:r>
              <a:rPr lang="pl-PL" sz="2200" dirty="0" smtClean="0">
                <a:solidFill>
                  <a:srgbClr val="002060"/>
                </a:solidFill>
              </a:rPr>
              <a:t>którą </a:t>
            </a:r>
            <a:r>
              <a:rPr lang="pl-PL" sz="2200" dirty="0">
                <a:solidFill>
                  <a:srgbClr val="002060"/>
                </a:solidFill>
              </a:rPr>
              <a:t>następnie </a:t>
            </a:r>
            <a:r>
              <a:rPr lang="pl-PL" sz="2200" dirty="0" smtClean="0">
                <a:solidFill>
                  <a:srgbClr val="002060"/>
                </a:solidFill>
              </a:rPr>
              <a:t>uruchomiono w </a:t>
            </a:r>
            <a:r>
              <a:rPr lang="pl-PL" sz="2200" dirty="0">
                <a:solidFill>
                  <a:srgbClr val="002060"/>
                </a:solidFill>
              </a:rPr>
              <a:t>sieciach </a:t>
            </a:r>
            <a:r>
              <a:rPr lang="pl-PL" sz="2200" dirty="0" smtClean="0">
                <a:solidFill>
                  <a:srgbClr val="002060"/>
                </a:solidFill>
              </a:rPr>
              <a:t>ukraińskich firm.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2976" y="0"/>
            <a:ext cx="2121024" cy="14127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Symbol zastępczy zawartości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16632"/>
            <a:ext cx="1444856" cy="9361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6" name="Łącznik prostoliniowy 5"/>
          <p:cNvCxnSpPr/>
          <p:nvPr/>
        </p:nvCxnSpPr>
        <p:spPr>
          <a:xfrm>
            <a:off x="0" y="1184276"/>
            <a:ext cx="324000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" name="Łącznik prostoliniowy 6"/>
          <p:cNvCxnSpPr/>
          <p:nvPr/>
        </p:nvCxnSpPr>
        <p:spPr>
          <a:xfrm>
            <a:off x="5904000" y="1184276"/>
            <a:ext cx="3240000" cy="0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pic>
        <p:nvPicPr>
          <p:cNvPr id="8" name="Obraz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22004" y="4437112"/>
            <a:ext cx="4499992" cy="23488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13173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395536" y="1268760"/>
            <a:ext cx="8229600" cy="923688"/>
          </a:xfrm>
        </p:spPr>
        <p:txBody>
          <a:bodyPr>
            <a:normAutofit/>
          </a:bodyPr>
          <a:lstStyle/>
          <a:p>
            <a:pPr algn="l"/>
            <a:r>
              <a:rPr lang="pl-PL" sz="2800" b="1" dirty="0" smtClean="0">
                <a:solidFill>
                  <a:schemeClr val="accent2">
                    <a:lumMod val="75000"/>
                  </a:schemeClr>
                </a:solidFill>
              </a:rPr>
              <a:t>Słownik</a:t>
            </a:r>
            <a:endParaRPr lang="pl-PL" sz="32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95536" y="2325181"/>
            <a:ext cx="8229600" cy="4344179"/>
          </a:xfrm>
        </p:spPr>
        <p:txBody>
          <a:bodyPr>
            <a:normAutofit/>
          </a:bodyPr>
          <a:lstStyle/>
          <a:p>
            <a:pPr marL="0" lvl="0" indent="0" algn="just">
              <a:buNone/>
            </a:pPr>
            <a:r>
              <a:rPr lang="pl-PL" sz="2200" b="1" dirty="0">
                <a:solidFill>
                  <a:srgbClr val="C0504D">
                    <a:lumMod val="75000"/>
                  </a:srgbClr>
                </a:solidFill>
              </a:rPr>
              <a:t>B</a:t>
            </a:r>
            <a:r>
              <a:rPr lang="pl-PL" sz="2200" b="1" dirty="0" smtClean="0">
                <a:solidFill>
                  <a:srgbClr val="C0504D">
                    <a:lumMod val="75000"/>
                  </a:srgbClr>
                </a:solidFill>
              </a:rPr>
              <a:t>ezpieczeństwo </a:t>
            </a:r>
            <a:r>
              <a:rPr lang="pl-PL" sz="2200" b="1" dirty="0">
                <a:solidFill>
                  <a:srgbClr val="C0504D">
                    <a:lumMod val="75000"/>
                  </a:srgbClr>
                </a:solidFill>
              </a:rPr>
              <a:t>cyberprzestrzeni RP </a:t>
            </a:r>
            <a:r>
              <a:rPr lang="pl-PL" sz="2200" dirty="0">
                <a:solidFill>
                  <a:srgbClr val="002060"/>
                </a:solidFill>
              </a:rPr>
              <a:t>-</a:t>
            </a:r>
            <a:r>
              <a:rPr lang="pl-PL" sz="2200" dirty="0" smtClean="0">
                <a:solidFill>
                  <a:srgbClr val="002060"/>
                </a:solidFill>
              </a:rPr>
              <a:t> </a:t>
            </a:r>
            <a:r>
              <a:rPr lang="pl-PL" sz="2200" dirty="0" smtClean="0">
                <a:solidFill>
                  <a:srgbClr val="002060"/>
                </a:solidFill>
              </a:rPr>
              <a:t>część </a:t>
            </a:r>
            <a:r>
              <a:rPr lang="pl-PL" sz="2200" dirty="0" err="1" smtClean="0">
                <a:solidFill>
                  <a:srgbClr val="002060"/>
                </a:solidFill>
              </a:rPr>
              <a:t>cyberbezpieczeństwa</a:t>
            </a:r>
            <a:r>
              <a:rPr lang="pl-PL" sz="2200" dirty="0" smtClean="0">
                <a:solidFill>
                  <a:srgbClr val="002060"/>
                </a:solidFill>
              </a:rPr>
              <a:t> państwa, obejmująca zespół przedsięwzięć organizacyjno-prawnych, technicznych, fizycznych i edukacyjnych mających na celu zapewnienie niezakłóconego funkcjonowania cyberprzestrzeni RP wraz </a:t>
            </a:r>
            <a:r>
              <a:rPr lang="pl-PL" sz="2200" dirty="0" smtClean="0">
                <a:solidFill>
                  <a:srgbClr val="002060"/>
                </a:solidFill>
              </a:rPr>
              <a:t>ze﻿﻿﻿﻿ ﻿stanowiącą </a:t>
            </a:r>
            <a:r>
              <a:rPr lang="pl-PL" sz="2200" dirty="0" smtClean="0">
                <a:solidFill>
                  <a:srgbClr val="002060"/>
                </a:solidFill>
              </a:rPr>
              <a:t>jej komponent publiczną i prywatną teleinformatyczną infrastrukturą krytyczną oraz bezpieczeństwa przetwarzanych w niej zasobów </a:t>
            </a:r>
            <a:r>
              <a:rPr lang="pl-PL" sz="2200" dirty="0" smtClean="0">
                <a:solidFill>
                  <a:srgbClr val="002060"/>
                </a:solidFill>
              </a:rPr>
              <a:t>informacyjnych.</a:t>
            </a:r>
            <a:endParaRPr lang="pl-PL" sz="2200" dirty="0" smtClean="0">
              <a:solidFill>
                <a:srgbClr val="002060"/>
              </a:solidFill>
            </a:endParaRPr>
          </a:p>
          <a:p>
            <a:pPr marL="0" lvl="0" indent="0" algn="just">
              <a:buNone/>
            </a:pPr>
            <a:r>
              <a:rPr lang="pl-PL" sz="2200" b="1" dirty="0" err="1">
                <a:solidFill>
                  <a:schemeClr val="accent2">
                    <a:lumMod val="75000"/>
                  </a:schemeClr>
                </a:solidFill>
              </a:rPr>
              <a:t>C</a:t>
            </a:r>
            <a:r>
              <a:rPr lang="pl-PL" sz="2200" b="1" dirty="0" err="1" smtClean="0">
                <a:solidFill>
                  <a:schemeClr val="accent2">
                    <a:lumMod val="75000"/>
                  </a:schemeClr>
                </a:solidFill>
              </a:rPr>
              <a:t>yberatak</a:t>
            </a:r>
            <a:r>
              <a:rPr lang="pl-PL" sz="2200" dirty="0" smtClean="0"/>
              <a:t> </a:t>
            </a:r>
            <a:r>
              <a:rPr lang="pl-PL" sz="2200" dirty="0">
                <a:solidFill>
                  <a:srgbClr val="002060"/>
                </a:solidFill>
              </a:rPr>
              <a:t>- celowe zakłócenie prawidłowego funkcjonowania </a:t>
            </a:r>
            <a:r>
              <a:rPr lang="pl-PL" sz="2200" dirty="0" smtClean="0">
                <a:solidFill>
                  <a:srgbClr val="002060"/>
                </a:solidFill>
              </a:rPr>
              <a:t>cyberprzestrzeni.</a:t>
            </a:r>
            <a:endParaRPr lang="pl-PL" sz="2200" dirty="0" smtClean="0">
              <a:solidFill>
                <a:srgbClr val="002060"/>
              </a:solidFill>
            </a:endParaRPr>
          </a:p>
          <a:p>
            <a:pPr marL="0" lvl="0" indent="0" algn="just">
              <a:buNone/>
            </a:pPr>
            <a:endParaRPr lang="pl-PL" sz="2400" dirty="0">
              <a:solidFill>
                <a:srgbClr val="002060"/>
              </a:solidFill>
            </a:endParaRPr>
          </a:p>
          <a:p>
            <a:pPr marL="0" indent="0">
              <a:buNone/>
            </a:pPr>
            <a:endParaRPr lang="pl-PL" dirty="0">
              <a:solidFill>
                <a:srgbClr val="002060"/>
              </a:solidFill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2976" y="0"/>
            <a:ext cx="2121024" cy="14127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Symbol zastępczy zawartości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16632"/>
            <a:ext cx="1444856" cy="9361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6" name="Łącznik prostoliniowy 5"/>
          <p:cNvCxnSpPr/>
          <p:nvPr/>
        </p:nvCxnSpPr>
        <p:spPr>
          <a:xfrm>
            <a:off x="0" y="1184276"/>
            <a:ext cx="324000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" name="Łącznik prostoliniowy 6"/>
          <p:cNvCxnSpPr/>
          <p:nvPr/>
        </p:nvCxnSpPr>
        <p:spPr>
          <a:xfrm>
            <a:off x="5904000" y="1184276"/>
            <a:ext cx="3240000" cy="0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592928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395536" y="1268760"/>
            <a:ext cx="8229600" cy="923688"/>
          </a:xfrm>
        </p:spPr>
        <p:txBody>
          <a:bodyPr>
            <a:normAutofit/>
          </a:bodyPr>
          <a:lstStyle/>
          <a:p>
            <a:pPr algn="l"/>
            <a:r>
              <a:rPr lang="pl-PL" sz="2800" b="1" dirty="0" err="1" smtClean="0">
                <a:solidFill>
                  <a:schemeClr val="accent2">
                    <a:lumMod val="75000"/>
                  </a:schemeClr>
                </a:solidFill>
              </a:rPr>
              <a:t>Stuxnet</a:t>
            </a:r>
            <a:r>
              <a:rPr lang="pl-PL" sz="2400" b="1" dirty="0" smtClean="0">
                <a:solidFill>
                  <a:schemeClr val="accent2">
                    <a:lumMod val="75000"/>
                  </a:schemeClr>
                </a:solidFill>
              </a:rPr>
              <a:t/>
            </a:r>
            <a:br>
              <a:rPr lang="pl-PL" sz="2400" b="1" dirty="0" smtClean="0">
                <a:solidFill>
                  <a:schemeClr val="accent2">
                    <a:lumMod val="75000"/>
                  </a:schemeClr>
                </a:solidFill>
              </a:rPr>
            </a:br>
            <a:r>
              <a:rPr lang="pl-PL" sz="2000" b="1" dirty="0" smtClean="0">
                <a:solidFill>
                  <a:schemeClr val="accent2">
                    <a:lumMod val="75000"/>
                  </a:schemeClr>
                </a:solidFill>
              </a:rPr>
              <a:t>Po raz pierwszy wykryty w 2010 r.</a:t>
            </a:r>
            <a:endParaRPr lang="pl-PL" sz="2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95536" y="2250831"/>
            <a:ext cx="8280920" cy="4200163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pl-PL" sz="2200" dirty="0" smtClean="0">
                <a:solidFill>
                  <a:srgbClr val="002060"/>
                </a:solidFill>
              </a:rPr>
              <a:t>W 2010 r. odkryto </a:t>
            </a:r>
            <a:r>
              <a:rPr lang="pl-PL" sz="2200" dirty="0" err="1" smtClean="0">
                <a:solidFill>
                  <a:srgbClr val="002060"/>
                </a:solidFill>
              </a:rPr>
              <a:t>malware</a:t>
            </a:r>
            <a:r>
              <a:rPr lang="pl-PL" sz="2200" dirty="0">
                <a:solidFill>
                  <a:srgbClr val="002060"/>
                </a:solidFill>
              </a:rPr>
              <a:t>, który wielu uważa za przełomowy </a:t>
            </a:r>
            <a:r>
              <a:rPr lang="pl-PL" sz="2200" dirty="0" smtClean="0">
                <a:solidFill>
                  <a:srgbClr val="002060"/>
                </a:solidFill>
              </a:rPr>
              <a:t>w﻿﻿﻿﻿ ﻿dziejach </a:t>
            </a:r>
            <a:r>
              <a:rPr lang="pl-PL" sz="2200" dirty="0">
                <a:solidFill>
                  <a:srgbClr val="002060"/>
                </a:solidFill>
              </a:rPr>
              <a:t>IT. </a:t>
            </a:r>
            <a:r>
              <a:rPr lang="pl-PL" sz="2200" dirty="0" smtClean="0">
                <a:solidFill>
                  <a:srgbClr val="002060"/>
                </a:solidFill>
              </a:rPr>
              <a:t>Program wycelowany </a:t>
            </a:r>
            <a:r>
              <a:rPr lang="pl-PL" sz="2200" dirty="0">
                <a:solidFill>
                  <a:srgbClr val="002060"/>
                </a:solidFill>
              </a:rPr>
              <a:t>został w ściśle określoną instalację komputerową (sterowniki PLC Siemensa wykorzystywane w wirówkach do wzbogacania uranu). </a:t>
            </a:r>
            <a:r>
              <a:rPr lang="pl-PL" sz="2200" dirty="0" smtClean="0">
                <a:solidFill>
                  <a:srgbClr val="002060"/>
                </a:solidFill>
              </a:rPr>
              <a:t>Przypuszcza się, </a:t>
            </a:r>
            <a:r>
              <a:rPr lang="pl-PL" sz="2200" dirty="0">
                <a:solidFill>
                  <a:srgbClr val="002060"/>
                </a:solidFill>
              </a:rPr>
              <a:t>że </a:t>
            </a:r>
            <a:r>
              <a:rPr lang="pl-PL" sz="2200" dirty="0" smtClean="0">
                <a:solidFill>
                  <a:srgbClr val="002060"/>
                </a:solidFill>
              </a:rPr>
              <a:t>głównym </a:t>
            </a:r>
            <a:r>
              <a:rPr lang="pl-PL" sz="2200" dirty="0">
                <a:solidFill>
                  <a:srgbClr val="002060"/>
                </a:solidFill>
              </a:rPr>
              <a:t>celem ataku </a:t>
            </a:r>
            <a:r>
              <a:rPr lang="pl-PL" sz="2200" dirty="0" err="1">
                <a:solidFill>
                  <a:srgbClr val="002060"/>
                </a:solidFill>
              </a:rPr>
              <a:t>Stuxnet</a:t>
            </a:r>
            <a:r>
              <a:rPr lang="pl-PL" sz="2200" dirty="0">
                <a:solidFill>
                  <a:srgbClr val="002060"/>
                </a:solidFill>
              </a:rPr>
              <a:t>-a był Iran i najprawdopodobniej jego przemysł </a:t>
            </a:r>
            <a:r>
              <a:rPr lang="pl-PL" sz="2200" dirty="0" smtClean="0">
                <a:solidFill>
                  <a:srgbClr val="002060"/>
                </a:solidFill>
              </a:rPr>
              <a:t>nuklearny. W﻿﻿﻿﻿ ﻿grudniu </a:t>
            </a:r>
            <a:r>
              <a:rPr lang="pl-PL" sz="2200" dirty="0">
                <a:solidFill>
                  <a:srgbClr val="002060"/>
                </a:solidFill>
              </a:rPr>
              <a:t>2010 prezydent Iranu Mahmud </a:t>
            </a:r>
            <a:r>
              <a:rPr lang="pl-PL" sz="2200" dirty="0" err="1">
                <a:solidFill>
                  <a:srgbClr val="002060"/>
                </a:solidFill>
              </a:rPr>
              <a:t>Ahmadineżad</a:t>
            </a:r>
            <a:r>
              <a:rPr lang="pl-PL" sz="2200" dirty="0">
                <a:solidFill>
                  <a:srgbClr val="002060"/>
                </a:solidFill>
              </a:rPr>
              <a:t> przyznał, </a:t>
            </a:r>
            <a:r>
              <a:rPr lang="pl-PL" sz="2200" dirty="0" smtClean="0">
                <a:solidFill>
                  <a:srgbClr val="002060"/>
                </a:solidFill>
              </a:rPr>
              <a:t>że﻿﻿﻿﻿ ﻿wirus </a:t>
            </a:r>
            <a:r>
              <a:rPr lang="pl-PL" sz="2200" dirty="0">
                <a:solidFill>
                  <a:srgbClr val="002060"/>
                </a:solidFill>
              </a:rPr>
              <a:t>spowodował "problemy w niewielkiej liczbie wirówek używanych do wzbogacania uranu”. </a:t>
            </a:r>
            <a:r>
              <a:rPr lang="pl-PL" sz="2200" dirty="0" smtClean="0">
                <a:solidFill>
                  <a:srgbClr val="002060"/>
                </a:solidFill>
              </a:rPr>
              <a:t>Chińska </a:t>
            </a:r>
            <a:r>
              <a:rPr lang="pl-PL" sz="2200" dirty="0">
                <a:solidFill>
                  <a:srgbClr val="002060"/>
                </a:solidFill>
              </a:rPr>
              <a:t>agencja </a:t>
            </a:r>
            <a:r>
              <a:rPr lang="pl-PL" sz="2200" dirty="0" err="1">
                <a:solidFill>
                  <a:srgbClr val="002060"/>
                </a:solidFill>
              </a:rPr>
              <a:t>Xinhua</a:t>
            </a:r>
            <a:r>
              <a:rPr lang="pl-PL" sz="2200" dirty="0">
                <a:solidFill>
                  <a:srgbClr val="002060"/>
                </a:solidFill>
              </a:rPr>
              <a:t> poinformowała, że obecność </a:t>
            </a:r>
            <a:r>
              <a:rPr lang="pl-PL" sz="2200" dirty="0" err="1">
                <a:solidFill>
                  <a:srgbClr val="002060"/>
                </a:solidFill>
              </a:rPr>
              <a:t>Stuxnet</a:t>
            </a:r>
            <a:r>
              <a:rPr lang="pl-PL" sz="2200" dirty="0">
                <a:solidFill>
                  <a:srgbClr val="002060"/>
                </a:solidFill>
              </a:rPr>
              <a:t>-a stwierdzono w komputerach 115 krajów, a w samych Chinach miał zainstalować się na 6 milionach jednostkach roboczych. Mimo takiego spektrum działania </a:t>
            </a:r>
            <a:r>
              <a:rPr lang="pl-PL" sz="2200" dirty="0" err="1">
                <a:solidFill>
                  <a:srgbClr val="002060"/>
                </a:solidFill>
              </a:rPr>
              <a:t>Stuxnet</a:t>
            </a:r>
            <a:r>
              <a:rPr lang="pl-PL" sz="2200" dirty="0">
                <a:solidFill>
                  <a:srgbClr val="002060"/>
                </a:solidFill>
              </a:rPr>
              <a:t> wyrządził szkody tylko w jednym kraju – w </a:t>
            </a:r>
            <a:r>
              <a:rPr lang="pl-PL" sz="2200" dirty="0" smtClean="0">
                <a:solidFill>
                  <a:srgbClr val="002060"/>
                </a:solidFill>
              </a:rPr>
              <a:t>Iranie.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2976" y="0"/>
            <a:ext cx="2121024" cy="14127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Symbol zastępczy zawartości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16632"/>
            <a:ext cx="1444856" cy="9361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6" name="Łącznik prostoliniowy 5"/>
          <p:cNvCxnSpPr/>
          <p:nvPr/>
        </p:nvCxnSpPr>
        <p:spPr>
          <a:xfrm>
            <a:off x="0" y="1184276"/>
            <a:ext cx="324000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" name="Łącznik prostoliniowy 6"/>
          <p:cNvCxnSpPr/>
          <p:nvPr/>
        </p:nvCxnSpPr>
        <p:spPr>
          <a:xfrm>
            <a:off x="5904000" y="1184276"/>
            <a:ext cx="3240000" cy="0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606470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395536" y="1268760"/>
            <a:ext cx="8229600" cy="923688"/>
          </a:xfrm>
        </p:spPr>
        <p:txBody>
          <a:bodyPr>
            <a:noAutofit/>
          </a:bodyPr>
          <a:lstStyle/>
          <a:p>
            <a:pPr algn="l"/>
            <a:r>
              <a:rPr lang="pl-PL" sz="2800" b="1" dirty="0" smtClean="0">
                <a:solidFill>
                  <a:schemeClr val="accent2">
                    <a:lumMod val="75000"/>
                  </a:schemeClr>
                </a:solidFill>
              </a:rPr>
              <a:t>Podstawowe działania zabezpieczające przed </a:t>
            </a:r>
            <a:r>
              <a:rPr lang="pl-PL" sz="2800" b="1" dirty="0" err="1" smtClean="0">
                <a:solidFill>
                  <a:schemeClr val="accent2">
                    <a:lumMod val="75000"/>
                  </a:schemeClr>
                </a:solidFill>
              </a:rPr>
              <a:t>cyberatakami</a:t>
            </a:r>
            <a:r>
              <a:rPr lang="pl-PL" sz="2800" b="1" dirty="0" smtClean="0">
                <a:solidFill>
                  <a:schemeClr val="accent2">
                    <a:lumMod val="75000"/>
                  </a:schemeClr>
                </a:solidFill>
              </a:rPr>
              <a:t> według administracji USA</a:t>
            </a:r>
            <a:endParaRPr lang="pl-PL" sz="28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95536" y="2325181"/>
            <a:ext cx="8229600" cy="4200163"/>
          </a:xfrm>
        </p:spPr>
        <p:txBody>
          <a:bodyPr>
            <a:noAutofit/>
          </a:bodyPr>
          <a:lstStyle/>
          <a:p>
            <a:pPr>
              <a:buFont typeface="Wingdings" panose="05000000000000000000" pitchFamily="2" charset="2"/>
              <a:buChar char="q"/>
            </a:pPr>
            <a:r>
              <a:rPr lang="pl-PL" sz="2200" dirty="0">
                <a:solidFill>
                  <a:srgbClr val="002060"/>
                </a:solidFill>
              </a:rPr>
              <a:t>i</a:t>
            </a:r>
            <a:r>
              <a:rPr lang="pl-PL" sz="2200" dirty="0" smtClean="0">
                <a:solidFill>
                  <a:srgbClr val="002060"/>
                </a:solidFill>
              </a:rPr>
              <a:t>nwentaryzacja </a:t>
            </a:r>
            <a:r>
              <a:rPr lang="pl-PL" sz="2200" dirty="0">
                <a:solidFill>
                  <a:srgbClr val="002060"/>
                </a:solidFill>
              </a:rPr>
              <a:t>autoryzowanego i nieautoryzowanego </a:t>
            </a:r>
            <a:r>
              <a:rPr lang="pl-PL" sz="2200" dirty="0" smtClean="0">
                <a:solidFill>
                  <a:srgbClr val="002060"/>
                </a:solidFill>
              </a:rPr>
              <a:t>sprzętu oraz oprogramowania;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pl-PL" sz="2200" dirty="0">
                <a:solidFill>
                  <a:srgbClr val="002060"/>
                </a:solidFill>
              </a:rPr>
              <a:t>utwardzająca konfiguracja sprzętu i oprogramowania na laptopach, stacjach roboczych i </a:t>
            </a:r>
            <a:r>
              <a:rPr lang="pl-PL" sz="2200" dirty="0" smtClean="0">
                <a:solidFill>
                  <a:srgbClr val="002060"/>
                </a:solidFill>
              </a:rPr>
              <a:t>serwerach oraz </a:t>
            </a:r>
            <a:r>
              <a:rPr lang="pl-PL" sz="2200" dirty="0">
                <a:solidFill>
                  <a:srgbClr val="002060"/>
                </a:solidFill>
              </a:rPr>
              <a:t>urządzeń sieciowych takich jak zapory sieciowe  i </a:t>
            </a:r>
            <a:r>
              <a:rPr lang="pl-PL" sz="2200" dirty="0" smtClean="0">
                <a:solidFill>
                  <a:srgbClr val="002060"/>
                </a:solidFill>
              </a:rPr>
              <a:t>rutery;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pl-PL" sz="2200" dirty="0">
                <a:solidFill>
                  <a:srgbClr val="002060"/>
                </a:solidFill>
              </a:rPr>
              <a:t>utrzymywanie  i analiza dzienników </a:t>
            </a:r>
            <a:r>
              <a:rPr lang="pl-PL" sz="2200" dirty="0" smtClean="0">
                <a:solidFill>
                  <a:srgbClr val="002060"/>
                </a:solidFill>
              </a:rPr>
              <a:t>bezpieczeństwa;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2976" y="0"/>
            <a:ext cx="2121024" cy="14127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Symbol zastępczy zawartości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16632"/>
            <a:ext cx="1444856" cy="9361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6" name="Łącznik prostoliniowy 5"/>
          <p:cNvCxnSpPr/>
          <p:nvPr/>
        </p:nvCxnSpPr>
        <p:spPr>
          <a:xfrm>
            <a:off x="0" y="1184276"/>
            <a:ext cx="324000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" name="Łącznik prostoliniowy 6"/>
          <p:cNvCxnSpPr/>
          <p:nvPr/>
        </p:nvCxnSpPr>
        <p:spPr>
          <a:xfrm>
            <a:off x="5904000" y="1184276"/>
            <a:ext cx="3240000" cy="0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pic>
        <p:nvPicPr>
          <p:cNvPr id="6146" name="Picture 2" descr="Znalezione obrazy dla zapytania bezpieczeńśtwo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760" y="4725144"/>
            <a:ext cx="4320480" cy="17505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6599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395536" y="1268760"/>
            <a:ext cx="8229600" cy="923688"/>
          </a:xfrm>
        </p:spPr>
        <p:txBody>
          <a:bodyPr>
            <a:noAutofit/>
          </a:bodyPr>
          <a:lstStyle/>
          <a:p>
            <a:pPr algn="l"/>
            <a:r>
              <a:rPr lang="pl-PL" sz="2800" b="1" dirty="0" smtClean="0">
                <a:solidFill>
                  <a:schemeClr val="accent2">
                    <a:lumMod val="75000"/>
                  </a:schemeClr>
                </a:solidFill>
              </a:rPr>
              <a:t>Podstawowe działania zabezpieczające przed </a:t>
            </a:r>
            <a:r>
              <a:rPr lang="pl-PL" sz="2800" b="1" dirty="0" err="1" smtClean="0">
                <a:solidFill>
                  <a:schemeClr val="accent2">
                    <a:lumMod val="75000"/>
                  </a:schemeClr>
                </a:solidFill>
              </a:rPr>
              <a:t>cyberatakami</a:t>
            </a:r>
            <a:r>
              <a:rPr lang="pl-PL" sz="2800" b="1" dirty="0" smtClean="0">
                <a:solidFill>
                  <a:schemeClr val="accent2">
                    <a:lumMod val="75000"/>
                  </a:schemeClr>
                </a:solidFill>
              </a:rPr>
              <a:t> według administracji USA cd.</a:t>
            </a:r>
            <a:endParaRPr lang="pl-PL" sz="28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95536" y="2325181"/>
            <a:ext cx="8229600" cy="4200163"/>
          </a:xfrm>
        </p:spPr>
        <p:txBody>
          <a:bodyPr>
            <a:noAutofit/>
          </a:bodyPr>
          <a:lstStyle/>
          <a:p>
            <a:pPr>
              <a:buFont typeface="Wingdings" pitchFamily="2" charset="2"/>
              <a:buChar char="Ø"/>
            </a:pPr>
            <a:endParaRPr lang="pl-PL" sz="2200" dirty="0" smtClean="0">
              <a:solidFill>
                <a:srgbClr val="002060"/>
              </a:solidFill>
            </a:endParaRPr>
          </a:p>
          <a:p>
            <a:pPr>
              <a:buFont typeface="Wingdings" panose="05000000000000000000" pitchFamily="2" charset="2"/>
              <a:buChar char="q"/>
            </a:pPr>
            <a:r>
              <a:rPr lang="pl-PL" sz="2200" dirty="0" smtClean="0">
                <a:solidFill>
                  <a:srgbClr val="002060"/>
                </a:solidFill>
              </a:rPr>
              <a:t>kontrola </a:t>
            </a:r>
            <a:r>
              <a:rPr lang="pl-PL" sz="2200" dirty="0">
                <a:solidFill>
                  <a:srgbClr val="002060"/>
                </a:solidFill>
              </a:rPr>
              <a:t>używania uprawnień </a:t>
            </a:r>
            <a:r>
              <a:rPr lang="pl-PL" sz="2200" dirty="0" smtClean="0">
                <a:solidFill>
                  <a:srgbClr val="002060"/>
                </a:solidFill>
              </a:rPr>
              <a:t>administracyjnych;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pl-PL" sz="2200" dirty="0">
                <a:solidFill>
                  <a:srgbClr val="002060"/>
                </a:solidFill>
              </a:rPr>
              <a:t>ochrona przed programami i kodami </a:t>
            </a:r>
            <a:r>
              <a:rPr lang="pl-PL" sz="2200" dirty="0" smtClean="0">
                <a:solidFill>
                  <a:srgbClr val="002060"/>
                </a:solidFill>
              </a:rPr>
              <a:t>złośliwymi;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pl-PL" sz="2200" dirty="0">
                <a:solidFill>
                  <a:srgbClr val="002060"/>
                </a:solidFill>
              </a:rPr>
              <a:t>kontrola urządzeń </a:t>
            </a:r>
            <a:r>
              <a:rPr lang="pl-PL" sz="2200" dirty="0" smtClean="0">
                <a:solidFill>
                  <a:srgbClr val="002060"/>
                </a:solidFill>
              </a:rPr>
              <a:t>bezprzewodowych;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pl-PL" sz="2200" dirty="0">
                <a:solidFill>
                  <a:srgbClr val="002060"/>
                </a:solidFill>
              </a:rPr>
              <a:t>przeciwdziałanie wyciekowi </a:t>
            </a:r>
            <a:r>
              <a:rPr lang="pl-PL" sz="2200" dirty="0" smtClean="0">
                <a:solidFill>
                  <a:srgbClr val="002060"/>
                </a:solidFill>
              </a:rPr>
              <a:t>danych;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pl-PL" sz="2200" dirty="0">
                <a:solidFill>
                  <a:srgbClr val="002060"/>
                </a:solidFill>
              </a:rPr>
              <a:t>reagowanie na </a:t>
            </a:r>
            <a:r>
              <a:rPr lang="pl-PL" sz="2200" dirty="0" smtClean="0">
                <a:solidFill>
                  <a:srgbClr val="002060"/>
                </a:solidFill>
              </a:rPr>
              <a:t>incydenty;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pl-PL" sz="2200" dirty="0">
                <a:solidFill>
                  <a:srgbClr val="002060"/>
                </a:solidFill>
              </a:rPr>
              <a:t>szkolenia z zakresu bezpieczeństwa </a:t>
            </a:r>
            <a:r>
              <a:rPr lang="pl-PL" sz="2200" dirty="0" smtClean="0">
                <a:solidFill>
                  <a:srgbClr val="002060"/>
                </a:solidFill>
              </a:rPr>
              <a:t>teleinformatycznego.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2976" y="0"/>
            <a:ext cx="2121024" cy="14127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Symbol zastępczy zawartości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16632"/>
            <a:ext cx="1444856" cy="9361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6" name="Łącznik prostoliniowy 5"/>
          <p:cNvCxnSpPr/>
          <p:nvPr/>
        </p:nvCxnSpPr>
        <p:spPr>
          <a:xfrm>
            <a:off x="0" y="1184276"/>
            <a:ext cx="324000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" name="Łącznik prostoliniowy 6"/>
          <p:cNvCxnSpPr/>
          <p:nvPr/>
        </p:nvCxnSpPr>
        <p:spPr>
          <a:xfrm>
            <a:off x="5904000" y="1184276"/>
            <a:ext cx="3240000" cy="0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5033" y="2132856"/>
            <a:ext cx="2302533" cy="22958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117220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395536" y="1268760"/>
            <a:ext cx="8229600" cy="923688"/>
          </a:xfrm>
        </p:spPr>
        <p:txBody>
          <a:bodyPr>
            <a:normAutofit/>
          </a:bodyPr>
          <a:lstStyle/>
          <a:p>
            <a:pPr algn="l"/>
            <a:r>
              <a:rPr lang="pl-PL" sz="2800" b="1" dirty="0" smtClean="0">
                <a:solidFill>
                  <a:schemeClr val="accent2">
                    <a:lumMod val="75000"/>
                  </a:schemeClr>
                </a:solidFill>
              </a:rPr>
              <a:t>TOP 4 MITIGATION STRATEGIES </a:t>
            </a:r>
            <a:endParaRPr lang="pl-PL" sz="28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95536" y="2325181"/>
            <a:ext cx="8229600" cy="4200163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pl-PL" sz="2200" dirty="0" smtClean="0">
                <a:solidFill>
                  <a:srgbClr val="002060"/>
                </a:solidFill>
              </a:rPr>
              <a:t>	W </a:t>
            </a:r>
            <a:r>
              <a:rPr lang="pl-PL" sz="2200" dirty="0">
                <a:solidFill>
                  <a:srgbClr val="002060"/>
                </a:solidFill>
              </a:rPr>
              <a:t>2009 r. </a:t>
            </a:r>
            <a:r>
              <a:rPr lang="pl-PL" sz="2200" dirty="0" err="1">
                <a:solidFill>
                  <a:srgbClr val="002060"/>
                </a:solidFill>
              </a:rPr>
              <a:t>Australian</a:t>
            </a:r>
            <a:r>
              <a:rPr lang="pl-PL" sz="2200" dirty="0">
                <a:solidFill>
                  <a:srgbClr val="002060"/>
                </a:solidFill>
              </a:rPr>
              <a:t> </a:t>
            </a:r>
            <a:r>
              <a:rPr lang="pl-PL" sz="2200" dirty="0" err="1">
                <a:solidFill>
                  <a:srgbClr val="002060"/>
                </a:solidFill>
              </a:rPr>
              <a:t>Signals</a:t>
            </a:r>
            <a:r>
              <a:rPr lang="pl-PL" sz="2200" dirty="0">
                <a:solidFill>
                  <a:srgbClr val="002060"/>
                </a:solidFill>
              </a:rPr>
              <a:t> </a:t>
            </a:r>
            <a:r>
              <a:rPr lang="pl-PL" sz="2200" dirty="0" err="1">
                <a:solidFill>
                  <a:srgbClr val="002060"/>
                </a:solidFill>
              </a:rPr>
              <a:t>Directorate</a:t>
            </a:r>
            <a:r>
              <a:rPr lang="pl-PL" sz="2200" dirty="0">
                <a:solidFill>
                  <a:srgbClr val="002060"/>
                </a:solidFill>
              </a:rPr>
              <a:t> (ASD</a:t>
            </a:r>
            <a:r>
              <a:rPr lang="pl-PL" sz="2200" dirty="0" smtClean="0">
                <a:solidFill>
                  <a:srgbClr val="002060"/>
                </a:solidFill>
              </a:rPr>
              <a:t>) stworzył listę czterech strategii zapobiegania atakom na technologie informacyjno-komunikacyjne, które w 85% przypadków są w stanie uchronić system przed działaniem intruza.</a:t>
            </a:r>
            <a:endParaRPr lang="pl-PL" sz="2200" dirty="0" smtClean="0">
              <a:solidFill>
                <a:schemeClr val="accent2">
                  <a:lumMod val="75000"/>
                </a:schemeClr>
              </a:solidFill>
            </a:endParaRPr>
          </a:p>
          <a:p>
            <a:pPr marL="457200" indent="-457200" algn="just">
              <a:buFont typeface="+mj-lt"/>
              <a:buAutoNum type="arabicPeriod"/>
            </a:pPr>
            <a:r>
              <a:rPr lang="pl-PL" sz="2200" b="1" dirty="0" smtClean="0">
                <a:solidFill>
                  <a:schemeClr val="accent2">
                    <a:lumMod val="75000"/>
                  </a:schemeClr>
                </a:solidFill>
              </a:rPr>
              <a:t>Białe listy aplikacji.</a:t>
            </a:r>
            <a:endParaRPr lang="pl-PL" sz="2200" b="1" dirty="0" smtClean="0">
              <a:solidFill>
                <a:schemeClr val="accent2">
                  <a:lumMod val="75000"/>
                </a:schemeClr>
              </a:solidFill>
            </a:endParaRPr>
          </a:p>
          <a:p>
            <a:pPr marL="0" indent="0">
              <a:buNone/>
            </a:pPr>
            <a:endParaRPr lang="pl-PL" sz="2200" dirty="0" smtClean="0">
              <a:solidFill>
                <a:srgbClr val="002060"/>
              </a:solidFill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2976" y="0"/>
            <a:ext cx="2121024" cy="14127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Symbol zastępczy zawartości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16632"/>
            <a:ext cx="1444856" cy="9361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6" name="Łącznik prostoliniowy 5"/>
          <p:cNvCxnSpPr/>
          <p:nvPr/>
        </p:nvCxnSpPr>
        <p:spPr>
          <a:xfrm>
            <a:off x="0" y="1184276"/>
            <a:ext cx="324000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" name="Łącznik prostoliniowy 6"/>
          <p:cNvCxnSpPr/>
          <p:nvPr/>
        </p:nvCxnSpPr>
        <p:spPr>
          <a:xfrm>
            <a:off x="5904000" y="1184276"/>
            <a:ext cx="3240000" cy="0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3618204"/>
            <a:ext cx="3600400" cy="23329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pole tekstowe 7"/>
          <p:cNvSpPr txBox="1"/>
          <p:nvPr/>
        </p:nvSpPr>
        <p:spPr>
          <a:xfrm>
            <a:off x="899592" y="4221088"/>
            <a:ext cx="4032448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l-PL" sz="2200" dirty="0">
                <a:solidFill>
                  <a:srgbClr val="002060"/>
                </a:solidFill>
              </a:rPr>
              <a:t>Technika ta polega </a:t>
            </a:r>
            <a:r>
              <a:rPr lang="pl-PL" sz="2200" dirty="0" smtClean="0">
                <a:solidFill>
                  <a:srgbClr val="002060"/>
                </a:solidFill>
              </a:rPr>
              <a:t>na﻿﻿﻿﻿ ﻿blokowaniu obcych </a:t>
            </a:r>
            <a:r>
              <a:rPr lang="pl-PL" sz="2200" dirty="0">
                <a:solidFill>
                  <a:srgbClr val="002060"/>
                </a:solidFill>
              </a:rPr>
              <a:t>aplikacji </a:t>
            </a:r>
            <a:r>
              <a:rPr lang="pl-PL" sz="2200" dirty="0" smtClean="0">
                <a:solidFill>
                  <a:srgbClr val="002060"/>
                </a:solidFill>
              </a:rPr>
              <a:t>na﻿﻿﻿﻿ ﻿komputerze i﻿﻿﻿﻿ ﻿dopuszczeniu uruchamiania </a:t>
            </a:r>
            <a:r>
              <a:rPr lang="pl-PL" sz="2200" dirty="0">
                <a:solidFill>
                  <a:srgbClr val="002060"/>
                </a:solidFill>
              </a:rPr>
              <a:t>tylko </a:t>
            </a:r>
            <a:r>
              <a:rPr lang="pl-PL" sz="2200" dirty="0" smtClean="0">
                <a:solidFill>
                  <a:srgbClr val="002060"/>
                </a:solidFill>
              </a:rPr>
              <a:t>autoryzowanych.</a:t>
            </a:r>
            <a:endParaRPr lang="pl-PL" sz="2200" dirty="0">
              <a:solidFill>
                <a:srgbClr val="002060"/>
              </a:solidFill>
            </a:endParaRPr>
          </a:p>
        </p:txBody>
      </p:sp>
      <p:sp>
        <p:nvSpPr>
          <p:cNvPr id="9" name="pole tekstowe 8"/>
          <p:cNvSpPr txBox="1"/>
          <p:nvPr/>
        </p:nvSpPr>
        <p:spPr>
          <a:xfrm>
            <a:off x="4788024" y="6083423"/>
            <a:ext cx="403244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1200" dirty="0">
                <a:solidFill>
                  <a:schemeClr val="bg1">
                    <a:lumMod val="65000"/>
                  </a:schemeClr>
                </a:solidFill>
              </a:rPr>
              <a:t>Źródło: </a:t>
            </a:r>
            <a:r>
              <a:rPr lang="pl-PL" sz="1200" dirty="0" smtClean="0">
                <a:solidFill>
                  <a:schemeClr val="bg1">
                    <a:lumMod val="65000"/>
                  </a:schemeClr>
                </a:solidFill>
              </a:rPr>
              <a:t>https</a:t>
            </a:r>
            <a:r>
              <a:rPr lang="pl-PL" sz="1200" dirty="0">
                <a:solidFill>
                  <a:schemeClr val="bg1">
                    <a:lumMod val="65000"/>
                  </a:schemeClr>
                </a:solidFill>
              </a:rPr>
              <a:t>://www.pcmatic.com/whitelist</a:t>
            </a:r>
          </a:p>
        </p:txBody>
      </p:sp>
    </p:spTree>
    <p:extLst>
      <p:ext uri="{BB962C8B-B14F-4D97-AF65-F5344CB8AC3E}">
        <p14:creationId xmlns:p14="http://schemas.microsoft.com/office/powerpoint/2010/main" val="2332076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395536" y="1268760"/>
            <a:ext cx="8229600" cy="923688"/>
          </a:xfrm>
        </p:spPr>
        <p:txBody>
          <a:bodyPr>
            <a:normAutofit/>
          </a:bodyPr>
          <a:lstStyle/>
          <a:p>
            <a:pPr algn="l"/>
            <a:r>
              <a:rPr lang="pl-PL" sz="2800" b="1" dirty="0">
                <a:solidFill>
                  <a:schemeClr val="accent2">
                    <a:lumMod val="75000"/>
                  </a:schemeClr>
                </a:solidFill>
              </a:rPr>
              <a:t>TOP 4 MITIGATION STRATEGIES 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2976" y="0"/>
            <a:ext cx="2121024" cy="14127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Symbol zastępczy zawartości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16632"/>
            <a:ext cx="1444856" cy="9361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6" name="Łącznik prostoliniowy 5"/>
          <p:cNvCxnSpPr/>
          <p:nvPr/>
        </p:nvCxnSpPr>
        <p:spPr>
          <a:xfrm>
            <a:off x="0" y="1184276"/>
            <a:ext cx="324000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" name="Łącznik prostoliniowy 6"/>
          <p:cNvCxnSpPr/>
          <p:nvPr/>
        </p:nvCxnSpPr>
        <p:spPr>
          <a:xfrm>
            <a:off x="5904000" y="1184276"/>
            <a:ext cx="3240000" cy="0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13" name="Symbol zastępczy zawartości 2"/>
          <p:cNvSpPr txBox="1">
            <a:spLocks/>
          </p:cNvSpPr>
          <p:nvPr/>
        </p:nvSpPr>
        <p:spPr>
          <a:xfrm>
            <a:off x="395536" y="2325181"/>
            <a:ext cx="8229600" cy="420016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pl-PL" sz="2200" dirty="0" smtClean="0">
              <a:solidFill>
                <a:srgbClr val="002060"/>
              </a:solidFill>
            </a:endParaRPr>
          </a:p>
        </p:txBody>
      </p:sp>
      <p:sp>
        <p:nvSpPr>
          <p:cNvPr id="12" name="Symbol zastępczy zawartości 11"/>
          <p:cNvSpPr>
            <a:spLocks noGrp="1"/>
          </p:cNvSpPr>
          <p:nvPr>
            <p:ph idx="1"/>
          </p:nvPr>
        </p:nvSpPr>
        <p:spPr>
          <a:xfrm>
            <a:off x="1043608" y="2780927"/>
            <a:ext cx="7416824" cy="1237797"/>
          </a:xfrm>
        </p:spPr>
        <p:txBody>
          <a:bodyPr>
            <a:normAutofit fontScale="92500" lnSpcReduction="20000"/>
          </a:bodyPr>
          <a:lstStyle/>
          <a:p>
            <a:pPr marL="0" lvl="0" indent="0" algn="just">
              <a:buNone/>
            </a:pPr>
            <a:r>
              <a:rPr lang="pl-PL" sz="2400" dirty="0" smtClean="0">
                <a:solidFill>
                  <a:srgbClr val="002060"/>
                </a:solidFill>
              </a:rPr>
              <a:t>Należy </a:t>
            </a:r>
            <a:r>
              <a:rPr lang="pl-PL" sz="2400" dirty="0">
                <a:solidFill>
                  <a:srgbClr val="002060"/>
                </a:solidFill>
              </a:rPr>
              <a:t>systematycznie aktualizować system operacyjny </a:t>
            </a:r>
            <a:r>
              <a:rPr lang="pl-PL" sz="2400" dirty="0" smtClean="0">
                <a:solidFill>
                  <a:srgbClr val="002060"/>
                </a:solidFill>
              </a:rPr>
              <a:t>i﻿﻿﻿﻿ ﻿zainstalowane </a:t>
            </a:r>
            <a:r>
              <a:rPr lang="pl-PL" sz="2400" dirty="0">
                <a:solidFill>
                  <a:srgbClr val="002060"/>
                </a:solidFill>
              </a:rPr>
              <a:t>na nim oprogramowanie, aby załatać nowo </a:t>
            </a:r>
            <a:r>
              <a:rPr lang="pl-PL" sz="2400" dirty="0" smtClean="0">
                <a:solidFill>
                  <a:srgbClr val="002060"/>
                </a:solidFill>
              </a:rPr>
              <a:t>wykryte </a:t>
            </a:r>
            <a:r>
              <a:rPr lang="pl-PL" sz="2400" dirty="0">
                <a:solidFill>
                  <a:srgbClr val="002060"/>
                </a:solidFill>
              </a:rPr>
              <a:t>luki, które mogłyby zostać wykorzystane przez różne zagrożenia.</a:t>
            </a:r>
          </a:p>
          <a:p>
            <a:pPr marL="0" indent="0">
              <a:buNone/>
            </a:pPr>
            <a:endParaRPr lang="pl-PL" dirty="0"/>
          </a:p>
        </p:txBody>
      </p:sp>
      <p:pic>
        <p:nvPicPr>
          <p:cNvPr id="2056" name="Picture 8" descr="Znalezione obrazy dla zapytania aktualizacja systemu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07804" y="4018725"/>
            <a:ext cx="3528392" cy="22322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pole tekstowe 18"/>
          <p:cNvSpPr txBox="1"/>
          <p:nvPr/>
        </p:nvSpPr>
        <p:spPr>
          <a:xfrm>
            <a:off x="2574052" y="6290208"/>
            <a:ext cx="403244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1200" dirty="0" smtClean="0">
                <a:solidFill>
                  <a:schemeClr val="bg1">
                    <a:lumMod val="65000"/>
                  </a:schemeClr>
                </a:solidFill>
              </a:rPr>
              <a:t>Źródło: http</a:t>
            </a:r>
            <a:r>
              <a:rPr lang="pl-PL" sz="1200" dirty="0">
                <a:solidFill>
                  <a:schemeClr val="bg1">
                    <a:lumMod val="65000"/>
                  </a:schemeClr>
                </a:solidFill>
              </a:rPr>
              <a:t>://gadzetomania.pl/</a:t>
            </a:r>
          </a:p>
        </p:txBody>
      </p:sp>
      <p:sp>
        <p:nvSpPr>
          <p:cNvPr id="20" name="Symbol zastępczy zawartości 11"/>
          <p:cNvSpPr txBox="1">
            <a:spLocks/>
          </p:cNvSpPr>
          <p:nvPr/>
        </p:nvSpPr>
        <p:spPr>
          <a:xfrm>
            <a:off x="560482" y="2314681"/>
            <a:ext cx="7836326" cy="61026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 algn="just">
              <a:buFont typeface="+mj-lt"/>
              <a:buAutoNum type="arabicPeriod" startAt="2"/>
            </a:pPr>
            <a:r>
              <a:rPr lang="pl-PL" sz="2200" b="1" dirty="0" smtClean="0">
                <a:solidFill>
                  <a:srgbClr val="C0504D">
                    <a:lumMod val="75000"/>
                  </a:srgbClr>
                </a:solidFill>
              </a:rPr>
              <a:t>Aktualizowanie systemu operacyjnego.</a:t>
            </a:r>
          </a:p>
          <a:p>
            <a:pPr marL="0" indent="0">
              <a:buFont typeface="Arial" pitchFamily="34" charset="0"/>
              <a:buNone/>
            </a:pP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2799221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395536" y="1268760"/>
            <a:ext cx="8229600" cy="923688"/>
          </a:xfrm>
        </p:spPr>
        <p:txBody>
          <a:bodyPr>
            <a:normAutofit/>
          </a:bodyPr>
          <a:lstStyle/>
          <a:p>
            <a:pPr algn="l"/>
            <a:r>
              <a:rPr lang="pl-PL" sz="2800" b="1" dirty="0">
                <a:solidFill>
                  <a:schemeClr val="accent2">
                    <a:lumMod val="75000"/>
                  </a:schemeClr>
                </a:solidFill>
              </a:rPr>
              <a:t>TOP 4 MITIGATION STRATEGIES 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2976" y="0"/>
            <a:ext cx="2121024" cy="14127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Symbol zastępczy zawartości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16632"/>
            <a:ext cx="1444856" cy="9361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6" name="Łącznik prostoliniowy 5"/>
          <p:cNvCxnSpPr/>
          <p:nvPr/>
        </p:nvCxnSpPr>
        <p:spPr>
          <a:xfrm>
            <a:off x="0" y="1184276"/>
            <a:ext cx="324000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" name="Łącznik prostoliniowy 6"/>
          <p:cNvCxnSpPr/>
          <p:nvPr/>
        </p:nvCxnSpPr>
        <p:spPr>
          <a:xfrm>
            <a:off x="5904000" y="1184276"/>
            <a:ext cx="3240000" cy="0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13" name="Symbol zastępczy zawartości 2"/>
          <p:cNvSpPr txBox="1">
            <a:spLocks/>
          </p:cNvSpPr>
          <p:nvPr/>
        </p:nvSpPr>
        <p:spPr>
          <a:xfrm>
            <a:off x="395536" y="2325181"/>
            <a:ext cx="8229600" cy="420016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pl-PL" sz="2200" dirty="0" smtClean="0">
              <a:solidFill>
                <a:srgbClr val="002060"/>
              </a:solidFill>
            </a:endParaRPr>
          </a:p>
        </p:txBody>
      </p:sp>
      <p:sp>
        <p:nvSpPr>
          <p:cNvPr id="11" name="Symbol zastępczy zawartości 10"/>
          <p:cNvSpPr>
            <a:spLocks noGrp="1"/>
          </p:cNvSpPr>
          <p:nvPr>
            <p:ph idx="1"/>
          </p:nvPr>
        </p:nvSpPr>
        <p:spPr>
          <a:xfrm>
            <a:off x="428720" y="2132856"/>
            <a:ext cx="5976664" cy="1008112"/>
          </a:xfrm>
        </p:spPr>
        <p:txBody>
          <a:bodyPr>
            <a:normAutofit/>
          </a:bodyPr>
          <a:lstStyle/>
          <a:p>
            <a:pPr marL="457200" indent="-457200" algn="just">
              <a:buFont typeface="+mj-lt"/>
              <a:buAutoNum type="arabicPeriod" startAt="3"/>
            </a:pPr>
            <a:r>
              <a:rPr lang="pl-PL" sz="2200" b="1" dirty="0" smtClean="0">
                <a:solidFill>
                  <a:schemeClr val="accent2">
                    <a:lumMod val="75000"/>
                  </a:schemeClr>
                </a:solidFill>
              </a:rPr>
              <a:t>Ograniczenie </a:t>
            </a:r>
            <a:r>
              <a:rPr lang="pl-PL" sz="2200" b="1" dirty="0">
                <a:solidFill>
                  <a:schemeClr val="accent2">
                    <a:lumMod val="75000"/>
                  </a:schemeClr>
                </a:solidFill>
              </a:rPr>
              <a:t>dostępu do uprawnień </a:t>
            </a:r>
            <a:r>
              <a:rPr lang="pl-PL" sz="2200" b="1" dirty="0" smtClean="0">
                <a:solidFill>
                  <a:schemeClr val="accent2">
                    <a:lumMod val="75000"/>
                  </a:schemeClr>
                </a:solidFill>
              </a:rPr>
              <a:t>administratora.</a:t>
            </a:r>
          </a:p>
          <a:p>
            <a:pPr marL="0" indent="0" algn="just">
              <a:buNone/>
            </a:pPr>
            <a:endParaRPr lang="pl-PL" sz="2000" dirty="0">
              <a:solidFill>
                <a:srgbClr val="002060"/>
              </a:solidFill>
            </a:endParaRPr>
          </a:p>
        </p:txBody>
      </p:sp>
      <p:pic>
        <p:nvPicPr>
          <p:cNvPr id="3074" name="Picture 2" descr="Znalezione obrazy dla zapytania admin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03253" y="2658596"/>
            <a:ext cx="2041489" cy="23042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pole tekstowe 13"/>
          <p:cNvSpPr txBox="1"/>
          <p:nvPr/>
        </p:nvSpPr>
        <p:spPr>
          <a:xfrm>
            <a:off x="6264038" y="4985722"/>
            <a:ext cx="251991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1200" dirty="0" smtClean="0">
                <a:solidFill>
                  <a:schemeClr val="bg1">
                    <a:lumMod val="65000"/>
                  </a:schemeClr>
                </a:solidFill>
              </a:rPr>
              <a:t>Źródło: https</a:t>
            </a:r>
            <a:r>
              <a:rPr lang="pl-PL" sz="1200" dirty="0">
                <a:solidFill>
                  <a:schemeClr val="bg1">
                    <a:lumMod val="65000"/>
                  </a:schemeClr>
                </a:solidFill>
              </a:rPr>
              <a:t>://www.jsweb.uk/</a:t>
            </a:r>
          </a:p>
        </p:txBody>
      </p:sp>
      <p:sp>
        <p:nvSpPr>
          <p:cNvPr id="15" name="Symbol zastępczy zawartości 10"/>
          <p:cNvSpPr txBox="1">
            <a:spLocks/>
          </p:cNvSpPr>
          <p:nvPr/>
        </p:nvSpPr>
        <p:spPr>
          <a:xfrm>
            <a:off x="932776" y="2978709"/>
            <a:ext cx="5192960" cy="329394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Font typeface="Arial" pitchFamily="34" charset="0"/>
              <a:buNone/>
            </a:pPr>
            <a:r>
              <a:rPr lang="pl-PL" sz="2200" dirty="0" smtClean="0">
                <a:solidFill>
                  <a:srgbClr val="002060"/>
                </a:solidFill>
              </a:rPr>
              <a:t>Administrator posiada dostęp do wszystkich plików na﻿﻿﻿﻿ ﻿dyskach twardych oraz do wszystkich gałęzi rejestru. Kiedy podczas surfowania po Internecie z﻿﻿﻿﻿ ﻿wykorzystaniem konta administratora do systemu przedostaje się wirus i zaczyna działać niepostrzeżenie w tle, dostaje on takie same uprawnienia do﻿﻿﻿﻿ ﻿wykonywania zmian w systemie jakie ma﻿﻿﻿﻿ ﻿administrator.</a:t>
            </a:r>
          </a:p>
          <a:p>
            <a:pPr marL="0" indent="0" algn="just">
              <a:buFont typeface="Arial" pitchFamily="34" charset="0"/>
              <a:buNone/>
            </a:pPr>
            <a:endParaRPr lang="pl-PL" sz="20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652227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395536" y="1268760"/>
            <a:ext cx="8229600" cy="923688"/>
          </a:xfrm>
        </p:spPr>
        <p:txBody>
          <a:bodyPr>
            <a:normAutofit/>
          </a:bodyPr>
          <a:lstStyle/>
          <a:p>
            <a:pPr algn="l"/>
            <a:r>
              <a:rPr lang="pl-PL" sz="2800" b="1" dirty="0">
                <a:solidFill>
                  <a:schemeClr val="accent2">
                    <a:lumMod val="75000"/>
                  </a:schemeClr>
                </a:solidFill>
              </a:rPr>
              <a:t>TOP 4 MITIGATION STRATEGIES 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2976" y="0"/>
            <a:ext cx="2121024" cy="14127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Symbol zastępczy zawartości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16632"/>
            <a:ext cx="1444856" cy="9361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6" name="Łącznik prostoliniowy 5"/>
          <p:cNvCxnSpPr/>
          <p:nvPr/>
        </p:nvCxnSpPr>
        <p:spPr>
          <a:xfrm>
            <a:off x="0" y="1184276"/>
            <a:ext cx="324000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" name="Łącznik prostoliniowy 6"/>
          <p:cNvCxnSpPr/>
          <p:nvPr/>
        </p:nvCxnSpPr>
        <p:spPr>
          <a:xfrm>
            <a:off x="5904000" y="1184276"/>
            <a:ext cx="3240000" cy="0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13" name="Symbol zastępczy zawartości 2"/>
          <p:cNvSpPr txBox="1">
            <a:spLocks/>
          </p:cNvSpPr>
          <p:nvPr/>
        </p:nvSpPr>
        <p:spPr>
          <a:xfrm>
            <a:off x="395536" y="2325181"/>
            <a:ext cx="8229600" cy="420016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pl-PL" sz="2200" dirty="0" smtClean="0">
              <a:solidFill>
                <a:srgbClr val="002060"/>
              </a:solidFill>
            </a:endParaRPr>
          </a:p>
        </p:txBody>
      </p:sp>
      <p:sp>
        <p:nvSpPr>
          <p:cNvPr id="11" name="Symbol zastępczy zawartości 10"/>
          <p:cNvSpPr>
            <a:spLocks noGrp="1"/>
          </p:cNvSpPr>
          <p:nvPr>
            <p:ph idx="1"/>
          </p:nvPr>
        </p:nvSpPr>
        <p:spPr>
          <a:xfrm>
            <a:off x="971600" y="3055134"/>
            <a:ext cx="4824536" cy="3408075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pl-PL" sz="2200" dirty="0" smtClean="0">
                <a:solidFill>
                  <a:srgbClr val="002060"/>
                </a:solidFill>
              </a:rPr>
              <a:t>Nowsze </a:t>
            </a:r>
            <a:r>
              <a:rPr lang="pl-PL" sz="2200" dirty="0">
                <a:solidFill>
                  <a:srgbClr val="002060"/>
                </a:solidFill>
              </a:rPr>
              <a:t>przeglądarki lepiej chronią przed </a:t>
            </a:r>
            <a:r>
              <a:rPr lang="pl-PL" sz="2200" dirty="0" smtClean="0">
                <a:solidFill>
                  <a:srgbClr val="002060"/>
                </a:solidFill>
              </a:rPr>
              <a:t>wirusami, oszustwami</a:t>
            </a:r>
            <a:r>
              <a:rPr lang="pl-PL" sz="2200" dirty="0">
                <a:solidFill>
                  <a:srgbClr val="002060"/>
                </a:solidFill>
              </a:rPr>
              <a:t>, wyłudzeniami </a:t>
            </a:r>
            <a:r>
              <a:rPr lang="pl-PL" sz="2200" dirty="0" smtClean="0">
                <a:solidFill>
                  <a:srgbClr val="002060"/>
                </a:solidFill>
              </a:rPr>
              <a:t>i﻿﻿﻿﻿ ﻿innymi </a:t>
            </a:r>
            <a:r>
              <a:rPr lang="pl-PL" sz="2200" dirty="0">
                <a:solidFill>
                  <a:srgbClr val="002060"/>
                </a:solidFill>
              </a:rPr>
              <a:t>zagrożeniami. </a:t>
            </a:r>
            <a:r>
              <a:rPr lang="pl-PL" sz="2200" dirty="0" smtClean="0">
                <a:solidFill>
                  <a:srgbClr val="002060"/>
                </a:solidFill>
              </a:rPr>
              <a:t>Nieaktualne </a:t>
            </a:r>
            <a:r>
              <a:rPr lang="pl-PL" sz="2200" dirty="0">
                <a:solidFill>
                  <a:srgbClr val="002060"/>
                </a:solidFill>
              </a:rPr>
              <a:t>przeglądarki zawierają luki </a:t>
            </a:r>
            <a:r>
              <a:rPr lang="pl-PL" sz="2200" dirty="0" smtClean="0">
                <a:solidFill>
                  <a:srgbClr val="002060"/>
                </a:solidFill>
              </a:rPr>
              <a:t>w﻿﻿﻿﻿ ﻿zabezpieczeniach</a:t>
            </a:r>
            <a:r>
              <a:rPr lang="pl-PL" sz="2200" dirty="0">
                <a:solidFill>
                  <a:srgbClr val="002060"/>
                </a:solidFill>
              </a:rPr>
              <a:t>, które </a:t>
            </a:r>
            <a:r>
              <a:rPr lang="pl-PL" sz="2200" dirty="0" smtClean="0">
                <a:solidFill>
                  <a:srgbClr val="002060"/>
                </a:solidFill>
              </a:rPr>
              <a:t>usuwane są﻿﻿﻿﻿ ﻿w﻿﻿﻿﻿ ﻿aktualizacjach</a:t>
            </a:r>
            <a:r>
              <a:rPr lang="pl-PL" sz="2200" dirty="0">
                <a:solidFill>
                  <a:srgbClr val="002060"/>
                </a:solidFill>
              </a:rPr>
              <a:t>.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04000" y="3087752"/>
            <a:ext cx="3096344" cy="17958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pole tekstowe 11"/>
          <p:cNvSpPr txBox="1"/>
          <p:nvPr/>
        </p:nvSpPr>
        <p:spPr>
          <a:xfrm>
            <a:off x="5507776" y="4883632"/>
            <a:ext cx="403244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1200" dirty="0" smtClean="0">
                <a:solidFill>
                  <a:schemeClr val="bg1">
                    <a:lumMod val="65000"/>
                  </a:schemeClr>
                </a:solidFill>
              </a:rPr>
              <a:t>Źródło: https</a:t>
            </a:r>
            <a:r>
              <a:rPr lang="pl-PL" sz="1200" dirty="0">
                <a:solidFill>
                  <a:schemeClr val="bg1">
                    <a:lumMod val="65000"/>
                  </a:schemeClr>
                </a:solidFill>
              </a:rPr>
              <a:t>://browser-update.org/</a:t>
            </a:r>
          </a:p>
        </p:txBody>
      </p:sp>
      <p:sp>
        <p:nvSpPr>
          <p:cNvPr id="8" name="pole tekstowe 7"/>
          <p:cNvSpPr txBox="1"/>
          <p:nvPr/>
        </p:nvSpPr>
        <p:spPr>
          <a:xfrm>
            <a:off x="467544" y="2222475"/>
            <a:ext cx="82296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just">
              <a:buFont typeface="+mj-lt"/>
              <a:buAutoNum type="arabicPeriod" startAt="4"/>
            </a:pPr>
            <a:r>
              <a:rPr lang="pl-PL" sz="2200" b="1" dirty="0">
                <a:solidFill>
                  <a:schemeClr val="accent2">
                    <a:lumMod val="75000"/>
                  </a:schemeClr>
                </a:solidFill>
              </a:rPr>
              <a:t>Aktualizowanie aplikacji (Adobe Reader, Flash Player, Java) oraz﻿﻿﻿﻿ ﻿przeglądarek internetowych. </a:t>
            </a:r>
          </a:p>
        </p:txBody>
      </p:sp>
    </p:spTree>
    <p:extLst>
      <p:ext uri="{BB962C8B-B14F-4D97-AF65-F5344CB8AC3E}">
        <p14:creationId xmlns:p14="http://schemas.microsoft.com/office/powerpoint/2010/main" val="42948966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395536" y="1268760"/>
            <a:ext cx="8229600" cy="923688"/>
          </a:xfrm>
        </p:spPr>
        <p:txBody>
          <a:bodyPr>
            <a:normAutofit/>
          </a:bodyPr>
          <a:lstStyle/>
          <a:p>
            <a:pPr algn="l"/>
            <a:r>
              <a:rPr lang="pl-PL" sz="2800" b="1" dirty="0">
                <a:solidFill>
                  <a:schemeClr val="accent2">
                    <a:lumMod val="75000"/>
                  </a:schemeClr>
                </a:solidFill>
              </a:rPr>
              <a:t>B</a:t>
            </a:r>
            <a:r>
              <a:rPr lang="pl-PL" sz="2800" b="1" dirty="0" smtClean="0">
                <a:solidFill>
                  <a:schemeClr val="accent2">
                    <a:lumMod val="75000"/>
                  </a:schemeClr>
                </a:solidFill>
              </a:rPr>
              <a:t>ibliografia</a:t>
            </a:r>
            <a:endParaRPr lang="pl-PL" sz="28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95536" y="2325181"/>
            <a:ext cx="8229600" cy="4200163"/>
          </a:xfrm>
        </p:spPr>
        <p:txBody>
          <a:bodyPr>
            <a:noAutofit/>
          </a:bodyPr>
          <a:lstStyle/>
          <a:p>
            <a:pPr lvl="0" algn="just">
              <a:buFont typeface="Wingdings" pitchFamily="2" charset="2"/>
              <a:buChar char="q"/>
            </a:pPr>
            <a:r>
              <a:rPr lang="pl-PL" sz="2000" dirty="0">
                <a:solidFill>
                  <a:srgbClr val="002060"/>
                </a:solidFill>
              </a:rPr>
              <a:t>Strategia Bezpieczeństwa Narodowego Rzeczypospolitej Polskiej z dnia 5 listopada 2014 r</a:t>
            </a:r>
            <a:r>
              <a:rPr lang="pl-PL" sz="2000" dirty="0" smtClean="0">
                <a:solidFill>
                  <a:srgbClr val="002060"/>
                </a:solidFill>
              </a:rPr>
              <a:t>..</a:t>
            </a:r>
            <a:endParaRPr lang="pl-PL" sz="2000" dirty="0">
              <a:solidFill>
                <a:srgbClr val="002060"/>
              </a:solidFill>
            </a:endParaRPr>
          </a:p>
          <a:p>
            <a:pPr lvl="0" algn="just">
              <a:buFont typeface="Wingdings" pitchFamily="2" charset="2"/>
              <a:buChar char="q"/>
            </a:pPr>
            <a:r>
              <a:rPr lang="pl-PL" sz="2000" dirty="0">
                <a:solidFill>
                  <a:srgbClr val="002060"/>
                </a:solidFill>
              </a:rPr>
              <a:t>Strategia </a:t>
            </a:r>
            <a:r>
              <a:rPr lang="pl-PL" sz="2000" dirty="0" err="1">
                <a:solidFill>
                  <a:srgbClr val="002060"/>
                </a:solidFill>
              </a:rPr>
              <a:t>Cyberbezpieczeństwa</a:t>
            </a:r>
            <a:r>
              <a:rPr lang="pl-PL" sz="2000" dirty="0">
                <a:solidFill>
                  <a:srgbClr val="002060"/>
                </a:solidFill>
              </a:rPr>
              <a:t> Rzeczypospolitej Polskiej na lata 2017 – </a:t>
            </a:r>
            <a:r>
              <a:rPr lang="pl-PL" sz="2000" dirty="0" smtClean="0">
                <a:solidFill>
                  <a:srgbClr val="002060"/>
                </a:solidFill>
              </a:rPr>
              <a:t>2022.</a:t>
            </a:r>
            <a:endParaRPr lang="pl-PL" sz="2000" dirty="0">
              <a:solidFill>
                <a:srgbClr val="002060"/>
              </a:solidFill>
            </a:endParaRPr>
          </a:p>
          <a:p>
            <a:pPr lvl="0" algn="just">
              <a:buFont typeface="Wingdings" pitchFamily="2" charset="2"/>
              <a:buChar char="q"/>
            </a:pPr>
            <a:r>
              <a:rPr lang="pl-PL" sz="2000" dirty="0">
                <a:solidFill>
                  <a:srgbClr val="002060"/>
                </a:solidFill>
              </a:rPr>
              <a:t>Ustawa z dnia 17 lutego 2005 r. o informatyzacji działalności podmiotów realizujących zadania </a:t>
            </a:r>
            <a:r>
              <a:rPr lang="pl-PL" sz="2000" dirty="0" smtClean="0">
                <a:solidFill>
                  <a:srgbClr val="002060"/>
                </a:solidFill>
              </a:rPr>
              <a:t>publiczne.</a:t>
            </a:r>
          </a:p>
          <a:p>
            <a:pPr lvl="0" algn="just">
              <a:buFont typeface="Wingdings" pitchFamily="2" charset="2"/>
              <a:buChar char="q"/>
            </a:pPr>
            <a:r>
              <a:rPr lang="pl-PL" sz="2000" dirty="0" smtClean="0">
                <a:solidFill>
                  <a:srgbClr val="002060"/>
                </a:solidFill>
              </a:rPr>
              <a:t>Polityka </a:t>
            </a:r>
            <a:r>
              <a:rPr lang="pl-PL" sz="2000" dirty="0">
                <a:solidFill>
                  <a:srgbClr val="002060"/>
                </a:solidFill>
              </a:rPr>
              <a:t>Ochrony Cyberprzestrzeni Rzeczypospolitej Polskiej z 2013 r</a:t>
            </a:r>
            <a:r>
              <a:rPr lang="pl-PL" sz="2000" dirty="0" smtClean="0">
                <a:solidFill>
                  <a:srgbClr val="002060"/>
                </a:solidFill>
              </a:rPr>
              <a:t>..</a:t>
            </a:r>
            <a:endParaRPr lang="pl-PL" sz="2000" dirty="0">
              <a:solidFill>
                <a:srgbClr val="002060"/>
              </a:solidFill>
            </a:endParaRPr>
          </a:p>
          <a:p>
            <a:pPr lvl="0" algn="just">
              <a:buFont typeface="Wingdings" pitchFamily="2" charset="2"/>
              <a:buChar char="q"/>
            </a:pPr>
            <a:r>
              <a:rPr lang="pl-PL" sz="2000" dirty="0">
                <a:solidFill>
                  <a:srgbClr val="002060"/>
                </a:solidFill>
              </a:rPr>
              <a:t>Doktryna </a:t>
            </a:r>
            <a:r>
              <a:rPr lang="pl-PL" sz="2000" dirty="0" err="1">
                <a:solidFill>
                  <a:srgbClr val="002060"/>
                </a:solidFill>
              </a:rPr>
              <a:t>Cyberbezpieczeństwa</a:t>
            </a:r>
            <a:r>
              <a:rPr lang="pl-PL" sz="2000" dirty="0">
                <a:solidFill>
                  <a:srgbClr val="002060"/>
                </a:solidFill>
              </a:rPr>
              <a:t> RP z 22 stycznia 2015 r</a:t>
            </a:r>
            <a:r>
              <a:rPr lang="pl-PL" sz="2000" dirty="0" smtClean="0">
                <a:solidFill>
                  <a:srgbClr val="002060"/>
                </a:solidFill>
              </a:rPr>
              <a:t>..</a:t>
            </a:r>
            <a:endParaRPr lang="pl-PL" sz="2000" dirty="0">
              <a:solidFill>
                <a:srgbClr val="002060"/>
              </a:solidFill>
            </a:endParaRPr>
          </a:p>
          <a:p>
            <a:pPr lvl="0" algn="just">
              <a:buFont typeface="Wingdings" pitchFamily="2" charset="2"/>
              <a:buChar char="q"/>
            </a:pPr>
            <a:r>
              <a:rPr lang="pl-PL" sz="2000" dirty="0">
                <a:solidFill>
                  <a:srgbClr val="002060"/>
                </a:solidFill>
              </a:rPr>
              <a:t>Dyrektywa Parlamentu Europejskiego i Rady (UE) 2016/1148 (zwana  Dyrektywą NIS (</a:t>
            </a:r>
            <a:r>
              <a:rPr lang="en-US" sz="2000" dirty="0">
                <a:solidFill>
                  <a:srgbClr val="002060"/>
                </a:solidFill>
              </a:rPr>
              <a:t>Network and Information Systems Directive</a:t>
            </a:r>
            <a:r>
              <a:rPr lang="pl-PL" sz="2000" dirty="0">
                <a:solidFill>
                  <a:srgbClr val="002060"/>
                </a:solidFill>
              </a:rPr>
              <a:t>)) z dnia 6 lipca 2016 r. w sprawie środków na rzecz wysokiego wspólnego poziomu bezpieczeństwa sieci i systemów informatycznych na terytorium Unii.</a:t>
            </a:r>
          </a:p>
          <a:p>
            <a:pPr>
              <a:buFont typeface="Wingdings" pitchFamily="2" charset="2"/>
              <a:buChar char="Ø"/>
            </a:pPr>
            <a:endParaRPr lang="pl-PL" sz="2200" dirty="0" smtClean="0">
              <a:solidFill>
                <a:srgbClr val="002060"/>
              </a:solidFill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2976" y="0"/>
            <a:ext cx="2121024" cy="14127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Symbol zastępczy zawartości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16632"/>
            <a:ext cx="1444856" cy="9361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6" name="Łącznik prostoliniowy 5"/>
          <p:cNvCxnSpPr/>
          <p:nvPr/>
        </p:nvCxnSpPr>
        <p:spPr>
          <a:xfrm>
            <a:off x="0" y="1184276"/>
            <a:ext cx="324000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" name="Łącznik prostoliniowy 6"/>
          <p:cNvCxnSpPr/>
          <p:nvPr/>
        </p:nvCxnSpPr>
        <p:spPr>
          <a:xfrm>
            <a:off x="5796136" y="1184276"/>
            <a:ext cx="3240000" cy="0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096064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395536" y="1268760"/>
            <a:ext cx="8229600" cy="923688"/>
          </a:xfrm>
        </p:spPr>
        <p:txBody>
          <a:bodyPr>
            <a:normAutofit/>
          </a:bodyPr>
          <a:lstStyle/>
          <a:p>
            <a:pPr algn="l"/>
            <a:r>
              <a:rPr lang="pl-PL" sz="2800" b="1" dirty="0">
                <a:solidFill>
                  <a:schemeClr val="accent2">
                    <a:lumMod val="75000"/>
                  </a:schemeClr>
                </a:solidFill>
              </a:rPr>
              <a:t>B</a:t>
            </a:r>
            <a:r>
              <a:rPr lang="pl-PL" sz="2800" b="1" dirty="0" smtClean="0">
                <a:solidFill>
                  <a:schemeClr val="accent2">
                    <a:lumMod val="75000"/>
                  </a:schemeClr>
                </a:solidFill>
              </a:rPr>
              <a:t>ibliografia</a:t>
            </a:r>
            <a:endParaRPr lang="pl-PL" sz="28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95536" y="2325181"/>
            <a:ext cx="8229600" cy="4200163"/>
          </a:xfrm>
        </p:spPr>
        <p:txBody>
          <a:bodyPr>
            <a:noAutofit/>
          </a:bodyPr>
          <a:lstStyle/>
          <a:p>
            <a:pPr>
              <a:buFont typeface="Wingdings" pitchFamily="2" charset="2"/>
              <a:buChar char="Ø"/>
            </a:pPr>
            <a:r>
              <a:rPr lang="pl-PL" sz="1800" dirty="0">
                <a:solidFill>
                  <a:srgbClr val="002060"/>
                </a:solidFill>
              </a:rPr>
              <a:t>https://www.proxymo.pl/blog/2016/08/cyberbezpieczenstwo/.</a:t>
            </a:r>
          </a:p>
          <a:p>
            <a:pPr>
              <a:buFont typeface="Wingdings" pitchFamily="2" charset="2"/>
              <a:buChar char="Ø"/>
            </a:pPr>
            <a:r>
              <a:rPr lang="pl-PL" sz="1800" dirty="0">
                <a:solidFill>
                  <a:srgbClr val="002060"/>
                </a:solidFill>
              </a:rPr>
              <a:t>https://www.asd.gov.au/publications/protect/top_4_mitigations.ht.</a:t>
            </a:r>
          </a:p>
          <a:p>
            <a:pPr>
              <a:buFont typeface="Wingdings" pitchFamily="2" charset="2"/>
              <a:buChar char="Ø"/>
            </a:pPr>
            <a:r>
              <a:rPr lang="pl-PL" sz="1800" dirty="0" smtClean="0">
                <a:solidFill>
                  <a:srgbClr val="002060"/>
                </a:solidFill>
              </a:rPr>
              <a:t>Krajobraz </a:t>
            </a:r>
            <a:r>
              <a:rPr lang="pl-PL" sz="1800" dirty="0">
                <a:solidFill>
                  <a:srgbClr val="002060"/>
                </a:solidFill>
              </a:rPr>
              <a:t>bezpieczeństwa polskiego </a:t>
            </a:r>
            <a:r>
              <a:rPr lang="pl-PL" sz="1800" dirty="0">
                <a:solidFill>
                  <a:srgbClr val="002060"/>
                </a:solidFill>
              </a:rPr>
              <a:t>I</a:t>
            </a:r>
            <a:r>
              <a:rPr lang="pl-PL" sz="1800" dirty="0" smtClean="0">
                <a:solidFill>
                  <a:srgbClr val="002060"/>
                </a:solidFill>
              </a:rPr>
              <a:t>nternetu</a:t>
            </a:r>
            <a:r>
              <a:rPr lang="pl-PL" sz="1800" dirty="0" smtClean="0">
                <a:solidFill>
                  <a:srgbClr val="002060"/>
                </a:solidFill>
              </a:rPr>
              <a:t>, 2016, Raport </a:t>
            </a:r>
            <a:r>
              <a:rPr lang="pl-PL" sz="1800" dirty="0">
                <a:solidFill>
                  <a:srgbClr val="002060"/>
                </a:solidFill>
              </a:rPr>
              <a:t>roczny z działalności CERT </a:t>
            </a:r>
            <a:r>
              <a:rPr lang="pl-PL" sz="1800" dirty="0" smtClean="0">
                <a:solidFill>
                  <a:srgbClr val="002060"/>
                </a:solidFill>
              </a:rPr>
              <a:t>Polska.</a:t>
            </a:r>
          </a:p>
          <a:p>
            <a:pPr>
              <a:buFont typeface="Wingdings" pitchFamily="2" charset="2"/>
              <a:buChar char="Ø"/>
            </a:pPr>
            <a:r>
              <a:rPr lang="pl-PL" sz="1800" dirty="0">
                <a:solidFill>
                  <a:srgbClr val="002060"/>
                </a:solidFill>
              </a:rPr>
              <a:t>https://mc.gov.pl</a:t>
            </a:r>
            <a:r>
              <a:rPr lang="pl-PL" sz="1800" dirty="0" smtClean="0">
                <a:solidFill>
                  <a:srgbClr val="002060"/>
                </a:solidFill>
              </a:rPr>
              <a:t>/.</a:t>
            </a:r>
          </a:p>
          <a:p>
            <a:pPr>
              <a:buFont typeface="Wingdings" pitchFamily="2" charset="2"/>
              <a:buChar char="Ø"/>
            </a:pPr>
            <a:r>
              <a:rPr lang="pl-PL" sz="1800" dirty="0">
                <a:solidFill>
                  <a:srgbClr val="002060"/>
                </a:solidFill>
              </a:rPr>
              <a:t>http://</a:t>
            </a:r>
            <a:r>
              <a:rPr lang="pl-PL" sz="1800" dirty="0" smtClean="0">
                <a:solidFill>
                  <a:srgbClr val="002060"/>
                </a:solidFill>
              </a:rPr>
              <a:t>www.komputerswiat.pl/</a:t>
            </a:r>
            <a:r>
              <a:rPr lang="pl-PL" sz="1800" dirty="0" err="1" smtClean="0">
                <a:solidFill>
                  <a:srgbClr val="002060"/>
                </a:solidFill>
              </a:rPr>
              <a:t>nowosci</a:t>
            </a:r>
            <a:r>
              <a:rPr lang="pl-PL" sz="1800" dirty="0" smtClean="0">
                <a:solidFill>
                  <a:srgbClr val="002060"/>
                </a:solidFill>
              </a:rPr>
              <a:t>/</a:t>
            </a:r>
            <a:r>
              <a:rPr lang="pl-PL" sz="1800" dirty="0" err="1" smtClean="0">
                <a:solidFill>
                  <a:srgbClr val="002060"/>
                </a:solidFill>
              </a:rPr>
              <a:t>bezpieczenstwo</a:t>
            </a:r>
            <a:r>
              <a:rPr lang="pl-PL" sz="1800" dirty="0" smtClean="0">
                <a:solidFill>
                  <a:srgbClr val="002060"/>
                </a:solidFill>
              </a:rPr>
              <a:t>/2017/26/kolejny-globalny-atak-ransomware-petya-zaatakowal-takze-polske.aspx.</a:t>
            </a:r>
          </a:p>
          <a:p>
            <a:pPr>
              <a:buFont typeface="Wingdings" pitchFamily="2" charset="2"/>
              <a:buChar char="Ø"/>
            </a:pPr>
            <a:r>
              <a:rPr lang="pl-PL" sz="1800" dirty="0">
                <a:solidFill>
                  <a:srgbClr val="002060"/>
                </a:solidFill>
              </a:rPr>
              <a:t>https://itsecurityenthusiast.wordpress.com/2010/10/07/wirus-stuxnet-usuwanie-infekcji</a:t>
            </a:r>
            <a:r>
              <a:rPr lang="pl-PL" sz="1800" dirty="0" smtClean="0">
                <a:solidFill>
                  <a:srgbClr val="002060"/>
                </a:solidFill>
              </a:rPr>
              <a:t>/.</a:t>
            </a:r>
          </a:p>
          <a:p>
            <a:pPr>
              <a:buFont typeface="Wingdings" pitchFamily="2" charset="2"/>
              <a:buChar char="Ø"/>
            </a:pPr>
            <a:endParaRPr lang="pl-PL" sz="1800" dirty="0" smtClean="0">
              <a:solidFill>
                <a:srgbClr val="002060"/>
              </a:solidFill>
            </a:endParaRPr>
          </a:p>
          <a:p>
            <a:pPr>
              <a:buFont typeface="Wingdings" pitchFamily="2" charset="2"/>
              <a:buChar char="Ø"/>
            </a:pPr>
            <a:endParaRPr lang="pl-PL" sz="1800" dirty="0">
              <a:solidFill>
                <a:srgbClr val="002060"/>
              </a:solidFill>
            </a:endParaRPr>
          </a:p>
          <a:p>
            <a:pPr>
              <a:buFont typeface="Wingdings" pitchFamily="2" charset="2"/>
              <a:buChar char="Ø"/>
            </a:pPr>
            <a:endParaRPr lang="pl-PL" sz="2200" dirty="0" smtClean="0">
              <a:solidFill>
                <a:srgbClr val="002060"/>
              </a:solidFill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2976" y="0"/>
            <a:ext cx="2121024" cy="14127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Symbol zastępczy zawartości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16632"/>
            <a:ext cx="1444856" cy="9361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6" name="Łącznik prostoliniowy 5"/>
          <p:cNvCxnSpPr/>
          <p:nvPr/>
        </p:nvCxnSpPr>
        <p:spPr>
          <a:xfrm>
            <a:off x="0" y="1184276"/>
            <a:ext cx="324000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" name="Łącznik prostoliniowy 6"/>
          <p:cNvCxnSpPr/>
          <p:nvPr/>
        </p:nvCxnSpPr>
        <p:spPr>
          <a:xfrm>
            <a:off x="5796136" y="1184276"/>
            <a:ext cx="3240000" cy="0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76135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395536" y="1268760"/>
            <a:ext cx="8229600" cy="923688"/>
          </a:xfrm>
        </p:spPr>
        <p:txBody>
          <a:bodyPr>
            <a:normAutofit/>
          </a:bodyPr>
          <a:lstStyle/>
          <a:p>
            <a:pPr algn="l"/>
            <a:r>
              <a:rPr lang="pl-PL" sz="2800" b="1" dirty="0" smtClean="0">
                <a:solidFill>
                  <a:schemeClr val="accent2">
                    <a:lumMod val="75000"/>
                  </a:schemeClr>
                </a:solidFill>
              </a:rPr>
              <a:t>Słownik</a:t>
            </a:r>
            <a:endParaRPr lang="pl-PL" sz="28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95536" y="2325181"/>
            <a:ext cx="8229600" cy="4200163"/>
          </a:xfrm>
        </p:spPr>
        <p:txBody>
          <a:bodyPr/>
          <a:lstStyle/>
          <a:p>
            <a:pPr marL="0" lvl="0" indent="0" algn="just">
              <a:buNone/>
            </a:pPr>
            <a:r>
              <a:rPr lang="pl-PL" sz="2200" b="1" dirty="0" err="1">
                <a:solidFill>
                  <a:srgbClr val="C0504D">
                    <a:lumMod val="75000"/>
                  </a:srgbClr>
                </a:solidFill>
              </a:rPr>
              <a:t>C</a:t>
            </a:r>
            <a:r>
              <a:rPr lang="pl-PL" sz="2200" b="1" dirty="0" err="1" smtClean="0">
                <a:solidFill>
                  <a:srgbClr val="C0504D">
                    <a:lumMod val="75000"/>
                  </a:srgbClr>
                </a:solidFill>
              </a:rPr>
              <a:t>yberprzestępstwo</a:t>
            </a:r>
            <a:r>
              <a:rPr lang="pl-PL" sz="2200" dirty="0" smtClean="0">
                <a:solidFill>
                  <a:srgbClr val="C0504D">
                    <a:lumMod val="75000"/>
                  </a:srgbClr>
                </a:solidFill>
              </a:rPr>
              <a:t> </a:t>
            </a:r>
            <a:r>
              <a:rPr lang="pl-PL" sz="2200" dirty="0">
                <a:solidFill>
                  <a:prstClr val="black"/>
                </a:solidFill>
              </a:rPr>
              <a:t>- </a:t>
            </a:r>
            <a:r>
              <a:rPr lang="pl-PL" sz="2200" dirty="0">
                <a:solidFill>
                  <a:srgbClr val="002060"/>
                </a:solidFill>
              </a:rPr>
              <a:t>czyn zabroniony popełniony w obszarze </a:t>
            </a:r>
            <a:r>
              <a:rPr lang="pl-PL" sz="2200" dirty="0" smtClean="0">
                <a:solidFill>
                  <a:srgbClr val="002060"/>
                </a:solidFill>
              </a:rPr>
              <a:t>cyberprzestrzeni.</a:t>
            </a:r>
            <a:endParaRPr lang="pl-PL" sz="2200" dirty="0">
              <a:solidFill>
                <a:srgbClr val="002060"/>
              </a:solidFill>
            </a:endParaRPr>
          </a:p>
          <a:p>
            <a:pPr marL="0" lvl="0" indent="0" algn="just">
              <a:buNone/>
            </a:pPr>
            <a:r>
              <a:rPr lang="pl-PL" sz="2200" b="1" dirty="0" err="1">
                <a:solidFill>
                  <a:srgbClr val="C0504D">
                    <a:lumMod val="75000"/>
                  </a:srgbClr>
                </a:solidFill>
              </a:rPr>
              <a:t>C</a:t>
            </a:r>
            <a:r>
              <a:rPr lang="pl-PL" sz="2200" b="1" dirty="0" err="1" smtClean="0">
                <a:solidFill>
                  <a:srgbClr val="C0504D">
                    <a:lumMod val="75000"/>
                  </a:srgbClr>
                </a:solidFill>
              </a:rPr>
              <a:t>yberterroryzm</a:t>
            </a:r>
            <a:r>
              <a:rPr lang="pl-PL" sz="2200" dirty="0" smtClean="0">
                <a:solidFill>
                  <a:prstClr val="black"/>
                </a:solidFill>
              </a:rPr>
              <a:t> </a:t>
            </a:r>
            <a:r>
              <a:rPr lang="pl-PL" sz="2200" dirty="0">
                <a:solidFill>
                  <a:srgbClr val="002060"/>
                </a:solidFill>
              </a:rPr>
              <a:t>- przestępstwo o charakterze terrorystycznym popełnione w </a:t>
            </a:r>
            <a:r>
              <a:rPr lang="pl-PL" sz="2200" dirty="0" smtClean="0">
                <a:solidFill>
                  <a:srgbClr val="002060"/>
                </a:solidFill>
              </a:rPr>
              <a:t>cyberprzestrzeni</a:t>
            </a:r>
            <a:r>
              <a:rPr lang="pl-PL" sz="2200" dirty="0">
                <a:solidFill>
                  <a:srgbClr val="002060"/>
                </a:solidFill>
              </a:rPr>
              <a:t>.</a:t>
            </a:r>
            <a:endParaRPr lang="pl-PL" sz="2200" dirty="0" smtClean="0">
              <a:solidFill>
                <a:srgbClr val="002060"/>
              </a:solidFill>
            </a:endParaRPr>
          </a:p>
          <a:p>
            <a:pPr marL="0" lvl="0" indent="0" algn="just">
              <a:buNone/>
            </a:pPr>
            <a:r>
              <a:rPr lang="pl-PL" sz="2200" b="1" dirty="0">
                <a:solidFill>
                  <a:schemeClr val="accent2">
                    <a:lumMod val="75000"/>
                  </a:schemeClr>
                </a:solidFill>
              </a:rPr>
              <a:t>CERT</a:t>
            </a:r>
            <a:r>
              <a:rPr lang="pl-PL" sz="2200" dirty="0"/>
              <a:t> </a:t>
            </a:r>
            <a:r>
              <a:rPr lang="pl-PL" sz="2200" b="1" dirty="0">
                <a:solidFill>
                  <a:schemeClr val="accent2">
                    <a:lumMod val="75000"/>
                  </a:schemeClr>
                </a:solidFill>
              </a:rPr>
              <a:t>(ang. </a:t>
            </a:r>
            <a:r>
              <a:rPr lang="pl-PL" sz="2200" b="1" dirty="0" err="1">
                <a:solidFill>
                  <a:schemeClr val="accent2">
                    <a:lumMod val="75000"/>
                  </a:schemeClr>
                </a:solidFill>
              </a:rPr>
              <a:t>Computer</a:t>
            </a:r>
            <a:r>
              <a:rPr lang="pl-PL" sz="2200" b="1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pl-PL" sz="2200" b="1" dirty="0" err="1">
                <a:solidFill>
                  <a:schemeClr val="accent2">
                    <a:lumMod val="75000"/>
                  </a:schemeClr>
                </a:solidFill>
              </a:rPr>
              <a:t>Emergency</a:t>
            </a:r>
            <a:r>
              <a:rPr lang="pl-PL" sz="2200" b="1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pl-PL" sz="2200" b="1" dirty="0" err="1">
                <a:solidFill>
                  <a:schemeClr val="accent2">
                    <a:lumMod val="75000"/>
                  </a:schemeClr>
                </a:solidFill>
              </a:rPr>
              <a:t>Response</a:t>
            </a:r>
            <a:r>
              <a:rPr lang="pl-PL" sz="2200" b="1" dirty="0">
                <a:solidFill>
                  <a:schemeClr val="accent2">
                    <a:lumMod val="75000"/>
                  </a:schemeClr>
                </a:solidFill>
              </a:rPr>
              <a:t> Team</a:t>
            </a:r>
            <a:r>
              <a:rPr lang="pl-PL" sz="2200" b="1" dirty="0" smtClean="0">
                <a:solidFill>
                  <a:schemeClr val="accent2">
                    <a:lumMod val="75000"/>
                  </a:schemeClr>
                </a:solidFill>
              </a:rPr>
              <a:t>) </a:t>
            </a:r>
            <a:r>
              <a:rPr lang="pl-PL" sz="2200" dirty="0" smtClean="0">
                <a:solidFill>
                  <a:srgbClr val="002060"/>
                </a:solidFill>
              </a:rPr>
              <a:t>- </a:t>
            </a:r>
            <a:r>
              <a:rPr lang="pl-PL" sz="2200" dirty="0">
                <a:solidFill>
                  <a:srgbClr val="002060"/>
                </a:solidFill>
              </a:rPr>
              <a:t>zespół powołany do reakcji na zdarzenia naruszające bezpieczeństwo </a:t>
            </a:r>
            <a:r>
              <a:rPr lang="pl-PL" sz="2200" dirty="0" smtClean="0">
                <a:solidFill>
                  <a:srgbClr val="002060"/>
                </a:solidFill>
              </a:rPr>
              <a:t>w﻿﻿﻿﻿ ﻿sieci Internet.</a:t>
            </a:r>
            <a:endParaRPr lang="pl-PL" sz="2200" i="1" dirty="0">
              <a:solidFill>
                <a:srgbClr val="002060"/>
              </a:solidFill>
            </a:endParaRPr>
          </a:p>
          <a:p>
            <a:pPr marL="0" indent="0">
              <a:buNone/>
            </a:pPr>
            <a:endParaRPr lang="pl-PL" dirty="0">
              <a:solidFill>
                <a:srgbClr val="002060"/>
              </a:solidFill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2976" y="0"/>
            <a:ext cx="2121024" cy="14127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Symbol zastępczy zawartości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16632"/>
            <a:ext cx="1444856" cy="9361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6" name="Łącznik prostoliniowy 5"/>
          <p:cNvCxnSpPr/>
          <p:nvPr/>
        </p:nvCxnSpPr>
        <p:spPr>
          <a:xfrm>
            <a:off x="0" y="1184276"/>
            <a:ext cx="324000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" name="Łącznik prostoliniowy 6"/>
          <p:cNvCxnSpPr/>
          <p:nvPr/>
        </p:nvCxnSpPr>
        <p:spPr>
          <a:xfrm>
            <a:off x="5904000" y="1184276"/>
            <a:ext cx="3240000" cy="0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473331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395536" y="1268760"/>
            <a:ext cx="8229600" cy="923688"/>
          </a:xfrm>
        </p:spPr>
        <p:txBody>
          <a:bodyPr>
            <a:noAutofit/>
          </a:bodyPr>
          <a:lstStyle/>
          <a:p>
            <a:pPr algn="l"/>
            <a:r>
              <a:rPr lang="pl-PL" sz="2800" b="1" dirty="0" err="1" smtClean="0">
                <a:solidFill>
                  <a:schemeClr val="accent2">
                    <a:lumMod val="75000"/>
                  </a:schemeClr>
                </a:solidFill>
              </a:rPr>
              <a:t>Cyberbezpieczeństwo</a:t>
            </a:r>
            <a:r>
              <a:rPr lang="pl-PL" sz="2800" b="1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br>
              <a:rPr lang="pl-PL" sz="2800" b="1" dirty="0" smtClean="0">
                <a:solidFill>
                  <a:schemeClr val="accent2">
                    <a:lumMod val="75000"/>
                  </a:schemeClr>
                </a:solidFill>
              </a:rPr>
            </a:br>
            <a:r>
              <a:rPr lang="pl-PL" sz="2800" b="1" dirty="0" smtClean="0">
                <a:solidFill>
                  <a:schemeClr val="accent2">
                    <a:lumMod val="75000"/>
                  </a:schemeClr>
                </a:solidFill>
              </a:rPr>
              <a:t>w Strategii Bezpieczeństwa Narodowego RP</a:t>
            </a:r>
            <a:endParaRPr lang="pl-PL" sz="28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95536" y="2325181"/>
            <a:ext cx="8229600" cy="4200163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pl-PL" sz="2200" dirty="0" smtClean="0">
                <a:solidFill>
                  <a:srgbClr val="002060"/>
                </a:solidFill>
              </a:rPr>
              <a:t>„</a:t>
            </a:r>
            <a:r>
              <a:rPr lang="pl-PL" sz="2200" i="1" dirty="0" smtClean="0">
                <a:solidFill>
                  <a:srgbClr val="002060"/>
                </a:solidFill>
              </a:rPr>
              <a:t>Rzeczpospolita </a:t>
            </a:r>
            <a:r>
              <a:rPr lang="pl-PL" sz="2200" i="1" dirty="0">
                <a:solidFill>
                  <a:srgbClr val="002060"/>
                </a:solidFill>
              </a:rPr>
              <a:t>Polska zapewnia bezpieczeństwo państwa </a:t>
            </a:r>
            <a:r>
              <a:rPr lang="pl-PL" sz="2200" i="1" dirty="0" smtClean="0">
                <a:solidFill>
                  <a:srgbClr val="002060"/>
                </a:solidFill>
              </a:rPr>
              <a:t>i﻿﻿﻿﻿ ﻿obywateli poprzez stwarzanie </a:t>
            </a:r>
            <a:r>
              <a:rPr lang="pl-PL" sz="2200" i="1" dirty="0">
                <a:solidFill>
                  <a:srgbClr val="002060"/>
                </a:solidFill>
              </a:rPr>
              <a:t>warunków do realizacji interesów narodowych </a:t>
            </a:r>
            <a:r>
              <a:rPr lang="pl-PL" sz="2200" i="1" dirty="0" smtClean="0">
                <a:solidFill>
                  <a:srgbClr val="002060"/>
                </a:solidFill>
              </a:rPr>
              <a:t>i﻿﻿﻿﻿ ﻿osiągania </a:t>
            </a:r>
            <a:r>
              <a:rPr lang="pl-PL" sz="2200" i="1" dirty="0" smtClean="0">
                <a:solidFill>
                  <a:srgbClr val="002060"/>
                </a:solidFill>
              </a:rPr>
              <a:t>celów </a:t>
            </a:r>
            <a:r>
              <a:rPr lang="pl-PL" sz="2200" i="1" dirty="0">
                <a:solidFill>
                  <a:srgbClr val="002060"/>
                </a:solidFill>
              </a:rPr>
              <a:t>strategicznych. Interesy narodowe określa art. 5 Konstytucji </a:t>
            </a:r>
            <a:r>
              <a:rPr lang="pl-PL" sz="2200" i="1" dirty="0" smtClean="0">
                <a:solidFill>
                  <a:srgbClr val="002060"/>
                </a:solidFill>
              </a:rPr>
              <a:t>Rzeczypospolitej Polskiej</a:t>
            </a:r>
            <a:r>
              <a:rPr lang="pl-PL" sz="2200" i="1" dirty="0">
                <a:solidFill>
                  <a:srgbClr val="002060"/>
                </a:solidFill>
              </a:rPr>
              <a:t>. Z nich wynikają interesy narodowe w </a:t>
            </a:r>
            <a:r>
              <a:rPr lang="pl-PL" sz="2200" i="1" dirty="0" smtClean="0">
                <a:solidFill>
                  <a:srgbClr val="002060"/>
                </a:solidFill>
              </a:rPr>
              <a:t>dziedzinie bezpieczeństwa, do﻿﻿﻿﻿ ﻿których należą:</a:t>
            </a:r>
          </a:p>
          <a:p>
            <a:pPr algn="just"/>
            <a:r>
              <a:rPr lang="pl-PL" sz="2200" i="1" dirty="0" smtClean="0">
                <a:solidFill>
                  <a:srgbClr val="002060"/>
                </a:solidFill>
              </a:rPr>
              <a:t>[…]</a:t>
            </a:r>
          </a:p>
          <a:p>
            <a:pPr algn="just"/>
            <a:r>
              <a:rPr lang="pl-PL" sz="2200" b="1" i="1" dirty="0" smtClean="0">
                <a:solidFill>
                  <a:srgbClr val="002060"/>
                </a:solidFill>
              </a:rPr>
              <a:t>zapewnienie </a:t>
            </a:r>
            <a:r>
              <a:rPr lang="pl-PL" sz="2200" b="1" i="1" dirty="0">
                <a:solidFill>
                  <a:srgbClr val="002060"/>
                </a:solidFill>
              </a:rPr>
              <a:t>bezpiecznego funkcjonowania Rzeczypospolitej </a:t>
            </a:r>
            <a:r>
              <a:rPr lang="pl-PL" sz="2200" b="1" i="1" dirty="0" smtClean="0">
                <a:solidFill>
                  <a:srgbClr val="002060"/>
                </a:solidFill>
              </a:rPr>
              <a:t>Polskiej w cyberprzestrzeni</a:t>
            </a:r>
            <a:r>
              <a:rPr lang="pl-PL" sz="2200" i="1" dirty="0" smtClean="0">
                <a:solidFill>
                  <a:srgbClr val="002060"/>
                </a:solidFill>
              </a:rPr>
              <a:t>;”</a:t>
            </a:r>
            <a:endParaRPr lang="pl-PL" sz="2200" i="1" dirty="0">
              <a:solidFill>
                <a:srgbClr val="002060"/>
              </a:solidFill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2976" y="0"/>
            <a:ext cx="2121024" cy="14127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Symbol zastępczy zawartości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16632"/>
            <a:ext cx="1444856" cy="9361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6" name="Łącznik prostoliniowy 5"/>
          <p:cNvCxnSpPr/>
          <p:nvPr/>
        </p:nvCxnSpPr>
        <p:spPr>
          <a:xfrm>
            <a:off x="0" y="1184276"/>
            <a:ext cx="324000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" name="Łącznik prostoliniowy 6"/>
          <p:cNvCxnSpPr/>
          <p:nvPr/>
        </p:nvCxnSpPr>
        <p:spPr>
          <a:xfrm>
            <a:off x="5796136" y="1184276"/>
            <a:ext cx="3240000" cy="0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763856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395536" y="1268760"/>
            <a:ext cx="8229600" cy="923688"/>
          </a:xfrm>
        </p:spPr>
        <p:txBody>
          <a:bodyPr>
            <a:noAutofit/>
          </a:bodyPr>
          <a:lstStyle/>
          <a:p>
            <a:pPr algn="l"/>
            <a:r>
              <a:rPr lang="pl-PL" sz="2800" b="1" dirty="0" smtClean="0">
                <a:solidFill>
                  <a:schemeClr val="accent2">
                    <a:lumMod val="75000"/>
                  </a:schemeClr>
                </a:solidFill>
              </a:rPr>
              <a:t>Dyrektywa NIS </a:t>
            </a:r>
            <a:br>
              <a:rPr lang="pl-PL" sz="2800" b="1" dirty="0" smtClean="0">
                <a:solidFill>
                  <a:schemeClr val="accent2">
                    <a:lumMod val="75000"/>
                  </a:schemeClr>
                </a:solidFill>
              </a:rPr>
            </a:br>
            <a:r>
              <a:rPr lang="en-US" sz="2800" b="1" dirty="0" smtClean="0">
                <a:solidFill>
                  <a:schemeClr val="accent2">
                    <a:lumMod val="75000"/>
                  </a:schemeClr>
                </a:solidFill>
              </a:rPr>
              <a:t>(</a:t>
            </a:r>
            <a:r>
              <a:rPr lang="en-US" sz="2800" b="1" dirty="0">
                <a:solidFill>
                  <a:schemeClr val="accent2">
                    <a:lumMod val="75000"/>
                  </a:schemeClr>
                </a:solidFill>
              </a:rPr>
              <a:t>Network and Information Systems Directive</a:t>
            </a:r>
            <a:r>
              <a:rPr lang="en-US" sz="2800" b="1" dirty="0" smtClean="0">
                <a:solidFill>
                  <a:schemeClr val="accent2">
                    <a:lumMod val="75000"/>
                  </a:schemeClr>
                </a:solidFill>
              </a:rPr>
              <a:t>)</a:t>
            </a:r>
            <a:endParaRPr lang="pl-PL" sz="28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95536" y="2325181"/>
            <a:ext cx="8229600" cy="4200163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pl-PL" sz="2200" dirty="0">
                <a:solidFill>
                  <a:srgbClr val="002060"/>
                </a:solidFill>
              </a:rPr>
              <a:t>6 lipca </a:t>
            </a:r>
            <a:r>
              <a:rPr lang="pl-PL" sz="2200" dirty="0" smtClean="0">
                <a:solidFill>
                  <a:srgbClr val="002060"/>
                </a:solidFill>
              </a:rPr>
              <a:t>2016 r. Parlament </a:t>
            </a:r>
            <a:r>
              <a:rPr lang="pl-PL" sz="2200" dirty="0">
                <a:solidFill>
                  <a:srgbClr val="002060"/>
                </a:solidFill>
              </a:rPr>
              <a:t>Europejski przyjął Dyrektywę NIS, dotyczącą bezpieczeństwa sieci i informacji. </a:t>
            </a:r>
            <a:r>
              <a:rPr lang="pl-PL" sz="2200" dirty="0" smtClean="0">
                <a:solidFill>
                  <a:srgbClr val="002060"/>
                </a:solidFill>
              </a:rPr>
              <a:t>Dyrektywa nakłada obowiązki </a:t>
            </a:r>
            <a:r>
              <a:rPr lang="pl-PL" sz="2200" dirty="0">
                <a:solidFill>
                  <a:srgbClr val="002060"/>
                </a:solidFill>
              </a:rPr>
              <a:t>związane z zapewnieniem bezpieczeństwa </a:t>
            </a:r>
            <a:r>
              <a:rPr lang="pl-PL" sz="2200" dirty="0" smtClean="0">
                <a:solidFill>
                  <a:srgbClr val="002060"/>
                </a:solidFill>
              </a:rPr>
              <a:t>cybernetycznego na objęte nią podmioty. 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2976" y="0"/>
            <a:ext cx="2121024" cy="14127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Symbol zastępczy zawartości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16632"/>
            <a:ext cx="1444856" cy="9361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6" name="Łącznik prostoliniowy 5"/>
          <p:cNvCxnSpPr/>
          <p:nvPr/>
        </p:nvCxnSpPr>
        <p:spPr>
          <a:xfrm>
            <a:off x="0" y="1184276"/>
            <a:ext cx="324000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" name="Łącznik prostoliniowy 6"/>
          <p:cNvCxnSpPr/>
          <p:nvPr/>
        </p:nvCxnSpPr>
        <p:spPr>
          <a:xfrm>
            <a:off x="5904000" y="1184276"/>
            <a:ext cx="3240000" cy="0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91531" y="3861047"/>
            <a:ext cx="4960938" cy="2800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248497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395536" y="1268760"/>
            <a:ext cx="8229600" cy="923688"/>
          </a:xfrm>
        </p:spPr>
        <p:txBody>
          <a:bodyPr>
            <a:normAutofit/>
          </a:bodyPr>
          <a:lstStyle/>
          <a:p>
            <a:pPr algn="l"/>
            <a:r>
              <a:rPr lang="pl-PL" sz="2800" b="1" dirty="0" smtClean="0">
                <a:solidFill>
                  <a:schemeClr val="accent2">
                    <a:lumMod val="75000"/>
                  </a:schemeClr>
                </a:solidFill>
              </a:rPr>
              <a:t>Założenia Dyrektywy NIS</a:t>
            </a:r>
            <a:endParaRPr lang="pl-PL" sz="28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95536" y="2325181"/>
            <a:ext cx="8229600" cy="4200163"/>
          </a:xfrm>
        </p:spPr>
        <p:txBody>
          <a:bodyPr>
            <a:noAutofit/>
          </a:bodyPr>
          <a:lstStyle/>
          <a:p>
            <a:pPr algn="just">
              <a:buFont typeface="Wingdings" pitchFamily="2" charset="2"/>
              <a:buChar char="q"/>
            </a:pPr>
            <a:r>
              <a:rPr lang="pl-PL" sz="2200" dirty="0" smtClean="0">
                <a:solidFill>
                  <a:srgbClr val="002060"/>
                </a:solidFill>
              </a:rPr>
              <a:t>Dyrektywa nakłada obowiązki na operatorów </a:t>
            </a:r>
            <a:r>
              <a:rPr lang="pl-PL" sz="2200" dirty="0">
                <a:solidFill>
                  <a:srgbClr val="002060"/>
                </a:solidFill>
              </a:rPr>
              <a:t>usług kluczowych (przedsiębiorców z sektorów energetyki, transportu, bankowości </a:t>
            </a:r>
            <a:r>
              <a:rPr lang="pl-PL" sz="2200" dirty="0" smtClean="0">
                <a:solidFill>
                  <a:srgbClr val="002060"/>
                </a:solidFill>
              </a:rPr>
              <a:t>i﻿﻿﻿﻿ ﻿infrastruktury </a:t>
            </a:r>
            <a:r>
              <a:rPr lang="pl-PL" sz="2200" dirty="0">
                <a:solidFill>
                  <a:srgbClr val="002060"/>
                </a:solidFill>
              </a:rPr>
              <a:t>rynków finansowych, służby zdrowia, zaopatrzenia </a:t>
            </a:r>
            <a:r>
              <a:rPr lang="pl-PL" sz="2200" dirty="0" smtClean="0">
                <a:solidFill>
                  <a:srgbClr val="002060"/>
                </a:solidFill>
              </a:rPr>
              <a:t>w﻿﻿﻿﻿ ﻿wodę </a:t>
            </a:r>
            <a:r>
              <a:rPr lang="pl-PL" sz="2200" dirty="0">
                <a:solidFill>
                  <a:srgbClr val="002060"/>
                </a:solidFill>
              </a:rPr>
              <a:t>pitną, infrastruktury </a:t>
            </a:r>
            <a:r>
              <a:rPr lang="pl-PL" sz="2200" dirty="0" smtClean="0">
                <a:solidFill>
                  <a:srgbClr val="002060"/>
                </a:solidFill>
              </a:rPr>
              <a:t>cyfrowej), których zidentyfikować mają państwa członkowskie.</a:t>
            </a:r>
          </a:p>
          <a:p>
            <a:pPr algn="just">
              <a:buFont typeface="Wingdings" pitchFamily="2" charset="2"/>
              <a:buChar char="q"/>
            </a:pPr>
            <a:r>
              <a:rPr lang="pl-PL" sz="2200" dirty="0">
                <a:solidFill>
                  <a:srgbClr val="002060"/>
                </a:solidFill>
              </a:rPr>
              <a:t>Państwa członkowskie mają 21 miesięcy na transpozycję przepisów dyrektywy do krajowych porządków prawnych oraz dodatkowe </a:t>
            </a:r>
            <a:r>
              <a:rPr lang="pl-PL" sz="2200" dirty="0" smtClean="0">
                <a:solidFill>
                  <a:srgbClr val="002060"/>
                </a:solidFill>
              </a:rPr>
              <a:t>6﻿﻿﻿﻿ ﻿miesięcy </a:t>
            </a:r>
            <a:r>
              <a:rPr lang="pl-PL" sz="2200" dirty="0">
                <a:solidFill>
                  <a:srgbClr val="002060"/>
                </a:solidFill>
              </a:rPr>
              <a:t>na identyfikację wspomnianych operatorów usług </a:t>
            </a:r>
            <a:r>
              <a:rPr lang="pl-PL" sz="2200" dirty="0" smtClean="0">
                <a:solidFill>
                  <a:srgbClr val="002060"/>
                </a:solidFill>
              </a:rPr>
              <a:t>kluczowych.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2976" y="0"/>
            <a:ext cx="2121024" cy="14127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Symbol zastępczy zawartości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16632"/>
            <a:ext cx="1444856" cy="9361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6" name="Łącznik prostoliniowy 5"/>
          <p:cNvCxnSpPr/>
          <p:nvPr/>
        </p:nvCxnSpPr>
        <p:spPr>
          <a:xfrm>
            <a:off x="0" y="1184276"/>
            <a:ext cx="324000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" name="Łącznik prostoliniowy 6"/>
          <p:cNvCxnSpPr/>
          <p:nvPr/>
        </p:nvCxnSpPr>
        <p:spPr>
          <a:xfrm>
            <a:off x="5904000" y="1184276"/>
            <a:ext cx="3240000" cy="0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465489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395536" y="1268760"/>
            <a:ext cx="8229600" cy="923688"/>
          </a:xfrm>
        </p:spPr>
        <p:txBody>
          <a:bodyPr>
            <a:normAutofit/>
          </a:bodyPr>
          <a:lstStyle/>
          <a:p>
            <a:pPr algn="l"/>
            <a:r>
              <a:rPr lang="pl-PL" sz="2800" b="1" dirty="0">
                <a:solidFill>
                  <a:schemeClr val="accent2">
                    <a:lumMod val="75000"/>
                  </a:schemeClr>
                </a:solidFill>
              </a:rPr>
              <a:t>Założenia Dyrektywy </a:t>
            </a:r>
            <a:r>
              <a:rPr lang="pl-PL" sz="2800" b="1" dirty="0" smtClean="0">
                <a:solidFill>
                  <a:schemeClr val="accent2">
                    <a:lumMod val="75000"/>
                  </a:schemeClr>
                </a:solidFill>
              </a:rPr>
              <a:t>NIS - obowiązki operatorów</a:t>
            </a:r>
            <a:endParaRPr lang="pl-PL" sz="28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95536" y="2325181"/>
            <a:ext cx="4536504" cy="4200163"/>
          </a:xfrm>
        </p:spPr>
        <p:txBody>
          <a:bodyPr>
            <a:noAutofit/>
          </a:bodyPr>
          <a:lstStyle/>
          <a:p>
            <a:pPr algn="just">
              <a:buFont typeface="Wingdings" pitchFamily="2" charset="2"/>
              <a:buChar char="q"/>
            </a:pPr>
            <a:r>
              <a:rPr lang="pl-PL" sz="2200" dirty="0" smtClean="0">
                <a:solidFill>
                  <a:srgbClr val="002060"/>
                </a:solidFill>
              </a:rPr>
              <a:t>Operatorzy usług kluczowych zobowiązani będą do wprowadzenia środków </a:t>
            </a:r>
            <a:r>
              <a:rPr lang="pl-PL" sz="2200" dirty="0">
                <a:solidFill>
                  <a:srgbClr val="002060"/>
                </a:solidFill>
              </a:rPr>
              <a:t>ochrony (technicznych </a:t>
            </a:r>
            <a:r>
              <a:rPr lang="pl-PL" sz="2200" dirty="0" smtClean="0">
                <a:solidFill>
                  <a:srgbClr val="002060"/>
                </a:solidFill>
              </a:rPr>
              <a:t>i﻿﻿﻿﻿ ﻿organizacyjnych</a:t>
            </a:r>
            <a:r>
              <a:rPr lang="pl-PL" sz="2200" dirty="0">
                <a:solidFill>
                  <a:srgbClr val="002060"/>
                </a:solidFill>
              </a:rPr>
              <a:t>) zależnych </a:t>
            </a:r>
            <a:r>
              <a:rPr lang="pl-PL" sz="2200" dirty="0" smtClean="0">
                <a:solidFill>
                  <a:srgbClr val="002060"/>
                </a:solidFill>
              </a:rPr>
              <a:t>od﻿﻿﻿﻿ ﻿poziomu ryzyka. </a:t>
            </a:r>
          </a:p>
          <a:p>
            <a:pPr algn="just">
              <a:buFont typeface="Wingdings" pitchFamily="2" charset="2"/>
              <a:buChar char="q"/>
            </a:pPr>
            <a:r>
              <a:rPr lang="pl-PL" sz="2200" dirty="0" smtClean="0">
                <a:solidFill>
                  <a:srgbClr val="002060"/>
                </a:solidFill>
              </a:rPr>
              <a:t>Na zidentyfikowanych operatorów nałożona zostanie także konieczność raportowania o﻿﻿﻿﻿ ﻿incydentach.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2976" y="0"/>
            <a:ext cx="2121024" cy="14127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Symbol zastępczy zawartości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16632"/>
            <a:ext cx="1444856" cy="9361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6" name="Łącznik prostoliniowy 5"/>
          <p:cNvCxnSpPr/>
          <p:nvPr/>
        </p:nvCxnSpPr>
        <p:spPr>
          <a:xfrm>
            <a:off x="0" y="1184276"/>
            <a:ext cx="324000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" name="Łącznik prostoliniowy 6"/>
          <p:cNvCxnSpPr/>
          <p:nvPr/>
        </p:nvCxnSpPr>
        <p:spPr>
          <a:xfrm>
            <a:off x="5904000" y="1184276"/>
            <a:ext cx="3240000" cy="0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46538" y="2204864"/>
            <a:ext cx="3952875" cy="43750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pole tekstowe 10"/>
          <p:cNvSpPr txBox="1"/>
          <p:nvPr/>
        </p:nvSpPr>
        <p:spPr>
          <a:xfrm>
            <a:off x="5110073" y="6534844"/>
            <a:ext cx="382580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1200" dirty="0" smtClean="0">
                <a:solidFill>
                  <a:schemeClr val="bg1">
                    <a:lumMod val="65000"/>
                  </a:schemeClr>
                </a:solidFill>
              </a:rPr>
              <a:t>Źródło: https</a:t>
            </a:r>
            <a:r>
              <a:rPr lang="pl-PL" sz="1200" dirty="0">
                <a:solidFill>
                  <a:schemeClr val="bg1">
                    <a:lumMod val="65000"/>
                  </a:schemeClr>
                </a:solidFill>
              </a:rPr>
              <a:t>://www.cybsecurity.org/</a:t>
            </a:r>
          </a:p>
        </p:txBody>
      </p:sp>
    </p:spTree>
    <p:extLst>
      <p:ext uri="{BB962C8B-B14F-4D97-AF65-F5344CB8AC3E}">
        <p14:creationId xmlns:p14="http://schemas.microsoft.com/office/powerpoint/2010/main" val="41760936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983</TotalTime>
  <Words>1520</Words>
  <Application>Microsoft Office PowerPoint</Application>
  <PresentationFormat>Pokaz na ekranie (4:3)</PresentationFormat>
  <Paragraphs>210</Paragraphs>
  <Slides>48</Slides>
  <Notes>18</Notes>
  <HiddenSlides>0</HiddenSlides>
  <MMClips>0</MMClips>
  <ScaleCrop>false</ScaleCrop>
  <HeadingPairs>
    <vt:vector size="4" baseType="variant">
      <vt:variant>
        <vt:lpstr>Motyw</vt:lpstr>
      </vt:variant>
      <vt:variant>
        <vt:i4>1</vt:i4>
      </vt:variant>
      <vt:variant>
        <vt:lpstr>Tytuły slajdów</vt:lpstr>
      </vt:variant>
      <vt:variant>
        <vt:i4>48</vt:i4>
      </vt:variant>
    </vt:vector>
  </HeadingPairs>
  <TitlesOfParts>
    <vt:vector size="49" baseType="lpstr">
      <vt:lpstr>Motyw pakietu Office</vt:lpstr>
      <vt:lpstr>Problematyka bezpieczeństwa i zagrożeń w cyberprzestrzeni dla systemów i sieci teleinformatycznych  - w aspekcie pozamilitarnych przygotowań obronnych w działach administracji rządowej nauka i szkolnictwo wyższe</vt:lpstr>
      <vt:lpstr>Akty prawne</vt:lpstr>
      <vt:lpstr>Słownik</vt:lpstr>
      <vt:lpstr>Słownik</vt:lpstr>
      <vt:lpstr>Słownik</vt:lpstr>
      <vt:lpstr>Cyberbezpieczeństwo  w Strategii Bezpieczeństwa Narodowego RP</vt:lpstr>
      <vt:lpstr>Dyrektywa NIS  (Network and Information Systems Directive)</vt:lpstr>
      <vt:lpstr>Założenia Dyrektywy NIS</vt:lpstr>
      <vt:lpstr>Założenia Dyrektywy NIS - obowiązki operatorów</vt:lpstr>
      <vt:lpstr>Założenia Dyrektywy NIS</vt:lpstr>
      <vt:lpstr>Założenia Dyrektywy NIS</vt:lpstr>
      <vt:lpstr>Strategia Cyberbezpieczeństwa RP  - cel główny</vt:lpstr>
      <vt:lpstr>Strategia Cyberbezpieczeństwa RP  – cele szczegółowe</vt:lpstr>
      <vt:lpstr>Polityka Ochrony Cyberprzestrzeni  Rzeczypospolitej Polskiej</vt:lpstr>
      <vt:lpstr>Polityka Ochrony Cyberprzestrzeni  Rzeczypospolitej Polskiej</vt:lpstr>
      <vt:lpstr>Polityka Ochrony Cyberprzestrzeni RP  - szacowanie ryzyka</vt:lpstr>
      <vt:lpstr>Polityka Ochrony Cyberprzestrzeni RP  - bezpieczeństwo portali administracji rządowej</vt:lpstr>
      <vt:lpstr>Doktryna cyberbezpieczeństwa RP</vt:lpstr>
      <vt:lpstr>Doktryna cyberbezpieczeństwa RP Cele operacyjne RP w dziedzinie cyberbezpieczeństwa:</vt:lpstr>
      <vt:lpstr>Cyberprzestrzeń</vt:lpstr>
      <vt:lpstr>Doktryna cyberbezpieczeństwa RP - szanse cyberbezpieczeństwa</vt:lpstr>
      <vt:lpstr>Doktryna cyberbezpieczeństwa RP  – wyzwania i ryzyka cyberbezpieczeństwa</vt:lpstr>
      <vt:lpstr>Doktryna cyberbezpieczeństwa RP - zagrożenia wewnętrzne cyberbezpieczeństwa</vt:lpstr>
      <vt:lpstr>Doktryna cyberbezpieczeństwa RP - zagrożenia zewnętrzne cyberbezpieczeństwa</vt:lpstr>
      <vt:lpstr>Zespół CERT.GOV</vt:lpstr>
      <vt:lpstr>Zespół CERT.GOV – Raport Roczny 2016</vt:lpstr>
      <vt:lpstr>Katalog zagrożeń CERT.GOV.PL</vt:lpstr>
      <vt:lpstr>Katalog zagrożeń CERT.GOV.PL</vt:lpstr>
      <vt:lpstr>Złośliwe oprogramowanie (z ang. Malware)</vt:lpstr>
      <vt:lpstr>Wirusy</vt:lpstr>
      <vt:lpstr>Robaki</vt:lpstr>
      <vt:lpstr>Phishing</vt:lpstr>
      <vt:lpstr>Ransomware (od ransom = okup i malware)</vt:lpstr>
      <vt:lpstr>Exploit kit</vt:lpstr>
      <vt:lpstr>Trojan</vt:lpstr>
      <vt:lpstr>Bot (inaczej: zombie) </vt:lpstr>
      <vt:lpstr>Przykłady wykorzystania złośliwego oprogramowania do﻿﻿﻿﻿ ﻿uderzenia w﻿﻿﻿﻿ ﻿infrastrukturę krytyczną</vt:lpstr>
      <vt:lpstr>Ransomware Petya uderza w Ukrainę (27 czerwca 2017 r.)</vt:lpstr>
      <vt:lpstr>Mechanizm ataku ransomware Petya</vt:lpstr>
      <vt:lpstr>Stuxnet Po raz pierwszy wykryty w 2010 r.</vt:lpstr>
      <vt:lpstr>Podstawowe działania zabezpieczające przed cyberatakami według administracji USA</vt:lpstr>
      <vt:lpstr>Podstawowe działania zabezpieczające przed cyberatakami według administracji USA cd.</vt:lpstr>
      <vt:lpstr>TOP 4 MITIGATION STRATEGIES </vt:lpstr>
      <vt:lpstr>TOP 4 MITIGATION STRATEGIES </vt:lpstr>
      <vt:lpstr>TOP 4 MITIGATION STRATEGIES </vt:lpstr>
      <vt:lpstr>TOP 4 MITIGATION STRATEGIES </vt:lpstr>
      <vt:lpstr>Bibliografia</vt:lpstr>
      <vt:lpstr>Bibliografia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Problematyka bezpieczeństwa i zagrożeń w cyberprzestrzeni dla systemów i sieci teleinformatycznych  - w aspekcie pozamilitarnych przygotowań obronnych w działach administracji rządowej nauka i szkolnictwo wyższe;</dc:title>
  <dc:creator>asus r751l</dc:creator>
  <cp:lastModifiedBy>asus r751l</cp:lastModifiedBy>
  <cp:revision>84</cp:revision>
  <dcterms:created xsi:type="dcterms:W3CDTF">2017-09-11T19:26:43Z</dcterms:created>
  <dcterms:modified xsi:type="dcterms:W3CDTF">2017-09-21T12:14:08Z</dcterms:modified>
</cp:coreProperties>
</file>