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2" r:id="rId3"/>
    <p:sldId id="263" r:id="rId4"/>
  </p:sldIdLst>
  <p:sldSz cx="12192000" cy="6858000"/>
  <p:notesSz cx="9872663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32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96E2D-40AD-4F5D-9439-534EAA7CD502}" type="datetimeFigureOut">
              <a:rPr lang="pl-PL" smtClean="0"/>
              <a:t>17.01.2023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152D8-AD0A-4592-8DE4-121028ED70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8829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96E2D-40AD-4F5D-9439-534EAA7CD502}" type="datetimeFigureOut">
              <a:rPr lang="pl-PL" smtClean="0"/>
              <a:t>17.01.2023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152D8-AD0A-4592-8DE4-121028ED70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18122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96E2D-40AD-4F5D-9439-534EAA7CD502}" type="datetimeFigureOut">
              <a:rPr lang="pl-PL" smtClean="0"/>
              <a:t>17.01.2023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152D8-AD0A-4592-8DE4-121028ED70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37805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96E2D-40AD-4F5D-9439-534EAA7CD502}" type="datetimeFigureOut">
              <a:rPr lang="pl-PL" smtClean="0"/>
              <a:t>17.01.2023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152D8-AD0A-4592-8DE4-121028ED70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57050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96E2D-40AD-4F5D-9439-534EAA7CD502}" type="datetimeFigureOut">
              <a:rPr lang="pl-PL" smtClean="0"/>
              <a:t>17.01.2023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152D8-AD0A-4592-8DE4-121028ED70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03841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96E2D-40AD-4F5D-9439-534EAA7CD502}" type="datetimeFigureOut">
              <a:rPr lang="pl-PL" smtClean="0"/>
              <a:t>17.01.2023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152D8-AD0A-4592-8DE4-121028ED70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72777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96E2D-40AD-4F5D-9439-534EAA7CD502}" type="datetimeFigureOut">
              <a:rPr lang="pl-PL" smtClean="0"/>
              <a:t>17.01.2023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152D8-AD0A-4592-8DE4-121028ED70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64706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96E2D-40AD-4F5D-9439-534EAA7CD502}" type="datetimeFigureOut">
              <a:rPr lang="pl-PL" smtClean="0"/>
              <a:t>17.01.2023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152D8-AD0A-4592-8DE4-121028ED70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56089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96E2D-40AD-4F5D-9439-534EAA7CD502}" type="datetimeFigureOut">
              <a:rPr lang="pl-PL" smtClean="0"/>
              <a:t>17.01.2023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152D8-AD0A-4592-8DE4-121028ED70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74252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96E2D-40AD-4F5D-9439-534EAA7CD502}" type="datetimeFigureOut">
              <a:rPr lang="pl-PL" smtClean="0"/>
              <a:t>17.01.2023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152D8-AD0A-4592-8DE4-121028ED70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1770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96E2D-40AD-4F5D-9439-534EAA7CD502}" type="datetimeFigureOut">
              <a:rPr lang="pl-PL" smtClean="0"/>
              <a:t>17.01.2023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152D8-AD0A-4592-8DE4-121028ED70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60656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B96E2D-40AD-4F5D-9439-534EAA7CD502}" type="datetimeFigureOut">
              <a:rPr lang="pl-PL" smtClean="0"/>
              <a:t>17.01.2023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5152D8-AD0A-4592-8DE4-121028ED70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519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5">
            <a:extLst>
              <a:ext uri="{FF2B5EF4-FFF2-40B4-BE49-F238E27FC236}">
                <a16:creationId xmlns:a16="http://schemas.microsoft.com/office/drawing/2014/main" id="{2811948B-11D5-45CC-AFF3-5CAFCFD8BB17}"/>
              </a:ext>
            </a:extLst>
          </p:cNvPr>
          <p:cNvSpPr/>
          <p:nvPr/>
        </p:nvSpPr>
        <p:spPr>
          <a:xfrm>
            <a:off x="259693" y="2432175"/>
            <a:ext cx="3648975" cy="34035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b="1" u="sng" dirty="0">
                <a:solidFill>
                  <a:srgbClr val="002060"/>
                </a:solidFill>
              </a:rPr>
              <a:t>2. SENAT ZUT</a:t>
            </a:r>
            <a:r>
              <a:rPr lang="pl-PL" sz="1200" b="1" dirty="0">
                <a:solidFill>
                  <a:srgbClr val="002060"/>
                </a:solidFill>
              </a:rPr>
              <a:t> powołuje komisje egzaminacyjne</a:t>
            </a:r>
          </a:p>
        </p:txBody>
      </p:sp>
      <p:sp>
        <p:nvSpPr>
          <p:cNvPr id="8" name="Prostokąt 7">
            <a:extLst>
              <a:ext uri="{FF2B5EF4-FFF2-40B4-BE49-F238E27FC236}">
                <a16:creationId xmlns:a16="http://schemas.microsoft.com/office/drawing/2014/main" id="{4A694A76-9E6A-4338-9B01-0000F6705BB1}"/>
              </a:ext>
            </a:extLst>
          </p:cNvPr>
          <p:cNvSpPr/>
          <p:nvPr/>
        </p:nvSpPr>
        <p:spPr>
          <a:xfrm>
            <a:off x="4219658" y="2410633"/>
            <a:ext cx="3648973" cy="36189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b="1" u="sng" dirty="0">
                <a:solidFill>
                  <a:srgbClr val="002060"/>
                </a:solidFill>
              </a:rPr>
              <a:t>2. SENAT ZUT</a:t>
            </a:r>
            <a:r>
              <a:rPr lang="pl-PL" sz="1200" b="1" dirty="0">
                <a:solidFill>
                  <a:srgbClr val="002060"/>
                </a:solidFill>
              </a:rPr>
              <a:t> powołuje komisję doktorską</a:t>
            </a:r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36858864-97B2-4088-9915-C760CD4BB0CC}"/>
              </a:ext>
            </a:extLst>
          </p:cNvPr>
          <p:cNvSpPr/>
          <p:nvPr/>
        </p:nvSpPr>
        <p:spPr>
          <a:xfrm>
            <a:off x="8163647" y="2414329"/>
            <a:ext cx="3615043" cy="34035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b="1" u="sng" dirty="0">
                <a:solidFill>
                  <a:srgbClr val="002060"/>
                </a:solidFill>
              </a:rPr>
              <a:t>2. SENAT ZUT </a:t>
            </a:r>
            <a:r>
              <a:rPr lang="pl-PL" sz="1200" b="1" dirty="0">
                <a:solidFill>
                  <a:srgbClr val="002060"/>
                </a:solidFill>
              </a:rPr>
              <a:t>powołuje recenzentów</a:t>
            </a:r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B3EE5D04-5EB3-4C1B-8757-456BEDEEBFCC}"/>
              </a:ext>
            </a:extLst>
          </p:cNvPr>
          <p:cNvSpPr/>
          <p:nvPr/>
        </p:nvSpPr>
        <p:spPr>
          <a:xfrm>
            <a:off x="266190" y="683104"/>
            <a:ext cx="3648979" cy="150106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pl-PL" sz="1200" b="1" u="sng" dirty="0">
                <a:solidFill>
                  <a:srgbClr val="C00000"/>
                </a:solidFill>
              </a:rPr>
              <a:t>1. Przewodniczący Rady Dyscypliny </a:t>
            </a:r>
          </a:p>
          <a:p>
            <a:pPr lvl="0" algn="just"/>
            <a:endParaRPr lang="pl-PL" sz="1400" b="1" dirty="0">
              <a:solidFill>
                <a:srgbClr val="C00000"/>
              </a:solidFill>
            </a:endParaRPr>
          </a:p>
          <a:p>
            <a:pPr lvl="0"/>
            <a:r>
              <a:rPr lang="pl-PL" sz="1200" b="1" dirty="0"/>
              <a:t>składa w</a:t>
            </a:r>
            <a:r>
              <a:rPr lang="pl-PL" b="1" dirty="0"/>
              <a:t> </a:t>
            </a:r>
            <a:r>
              <a:rPr lang="pl-PL" sz="1200" b="1" dirty="0"/>
              <a:t>Dziale Nauki pismo z rekomendacją składu</a:t>
            </a:r>
            <a:r>
              <a:rPr lang="pl-PL" sz="1200" b="1" u="sng" dirty="0"/>
              <a:t> komisji egzaminacyjnych</a:t>
            </a:r>
            <a:r>
              <a:rPr lang="pl-PL" sz="1200" b="1" dirty="0"/>
              <a:t>, skierowane do Przewodniczącego Senatu ZUT</a:t>
            </a:r>
          </a:p>
          <a:p>
            <a:pPr lvl="0" algn="just"/>
            <a:endParaRPr lang="pl-PL" sz="1200" b="1" dirty="0"/>
          </a:p>
          <a:p>
            <a:pPr lvl="0" algn="just"/>
            <a:r>
              <a:rPr lang="pl-PL" sz="1050" dirty="0"/>
              <a:t>(Dział Nauki przygotowuje projekt uchwały Senatu ZUT)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8EBF851A-71FB-4F92-8EAD-A689437FD724}"/>
              </a:ext>
            </a:extLst>
          </p:cNvPr>
          <p:cNvSpPr/>
          <p:nvPr/>
        </p:nvSpPr>
        <p:spPr>
          <a:xfrm>
            <a:off x="4219664" y="683103"/>
            <a:ext cx="3648989" cy="150106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pl-PL" sz="1200" b="1" u="sng" dirty="0">
                <a:solidFill>
                  <a:srgbClr val="C00000"/>
                </a:solidFill>
              </a:rPr>
              <a:t>1. Przewodniczący Rady Dyscypliny </a:t>
            </a:r>
          </a:p>
          <a:p>
            <a:pPr algn="just"/>
            <a:endParaRPr lang="pl-PL" sz="1200" b="1" dirty="0">
              <a:solidFill>
                <a:schemeClr val="accent6">
                  <a:lumMod val="75000"/>
                </a:schemeClr>
              </a:solidFill>
            </a:endParaRPr>
          </a:p>
          <a:p>
            <a:pPr algn="just"/>
            <a:r>
              <a:rPr lang="pl-PL" sz="1200" b="1" dirty="0"/>
              <a:t>składa w Dziale Nauki pismo z rekomendacją składu </a:t>
            </a:r>
            <a:r>
              <a:rPr lang="pl-PL" sz="1200" b="1" u="sng" dirty="0"/>
              <a:t>komisji doktorskiej</a:t>
            </a:r>
            <a:r>
              <a:rPr lang="pl-PL" sz="1200" b="1" dirty="0"/>
              <a:t>, skierowane do Przewodniczącego Senatu ZUT </a:t>
            </a:r>
            <a:endParaRPr lang="pl-PL" sz="1200" b="1" dirty="0">
              <a:solidFill>
                <a:srgbClr val="C00000"/>
              </a:solidFill>
            </a:endParaRPr>
          </a:p>
          <a:p>
            <a:pPr algn="just"/>
            <a:endParaRPr lang="pl-PL" sz="1200" b="1" dirty="0"/>
          </a:p>
          <a:p>
            <a:pPr algn="just"/>
            <a:r>
              <a:rPr lang="pl-PL" sz="1050" dirty="0"/>
              <a:t>(Dział Nauki  przygotowuje projekt uchwały Senatu ZUT)</a:t>
            </a:r>
          </a:p>
        </p:txBody>
      </p:sp>
      <p:sp>
        <p:nvSpPr>
          <p:cNvPr id="14" name="Prostokąt 13">
            <a:extLst>
              <a:ext uri="{FF2B5EF4-FFF2-40B4-BE49-F238E27FC236}">
                <a16:creationId xmlns:a16="http://schemas.microsoft.com/office/drawing/2014/main" id="{2125B5F3-0BE4-4249-82C1-359F7F68E751}"/>
              </a:ext>
            </a:extLst>
          </p:cNvPr>
          <p:cNvSpPr/>
          <p:nvPr/>
        </p:nvSpPr>
        <p:spPr>
          <a:xfrm>
            <a:off x="8129707" y="683103"/>
            <a:ext cx="3648989" cy="150106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pl-PL" sz="1200" b="1" u="sng" dirty="0">
                <a:solidFill>
                  <a:srgbClr val="C00000"/>
                </a:solidFill>
              </a:rPr>
              <a:t>1. Przewodniczący Rady Dyscypliny </a:t>
            </a:r>
          </a:p>
          <a:p>
            <a:pPr algn="just"/>
            <a:endParaRPr lang="pl-PL" sz="1400" b="1" dirty="0">
              <a:solidFill>
                <a:srgbClr val="C00000"/>
              </a:solidFill>
            </a:endParaRPr>
          </a:p>
          <a:p>
            <a:r>
              <a:rPr lang="pl-PL" sz="1200" b="1" dirty="0"/>
              <a:t>składa w Dziale Nauki pismo z rekomendacją </a:t>
            </a:r>
            <a:r>
              <a:rPr lang="pl-PL" sz="1200" b="1" u="sng" dirty="0"/>
              <a:t>recenzentów</a:t>
            </a:r>
            <a:r>
              <a:rPr lang="pl-PL" sz="1200" b="1" dirty="0"/>
              <a:t>, skierowane do Przewodniczącego Senatu ZUT </a:t>
            </a:r>
          </a:p>
          <a:p>
            <a:pPr algn="just"/>
            <a:endParaRPr lang="pl-PL" sz="1200" b="1" dirty="0"/>
          </a:p>
          <a:p>
            <a:pPr algn="just"/>
            <a:r>
              <a:rPr lang="pl-PL" sz="1100" dirty="0"/>
              <a:t>(Dział Nauki przygotowuje projekt uchwały Senatu ZUT)</a:t>
            </a:r>
          </a:p>
        </p:txBody>
      </p:sp>
      <p:cxnSp>
        <p:nvCxnSpPr>
          <p:cNvPr id="22" name="Łącznik prosty ze strzałką 21">
            <a:extLst>
              <a:ext uri="{FF2B5EF4-FFF2-40B4-BE49-F238E27FC236}">
                <a16:creationId xmlns:a16="http://schemas.microsoft.com/office/drawing/2014/main" id="{3481F40F-3CD2-4629-B8B4-8A78EF213B3A}"/>
              </a:ext>
            </a:extLst>
          </p:cNvPr>
          <p:cNvCxnSpPr>
            <a:cxnSpLocks/>
          </p:cNvCxnSpPr>
          <p:nvPr/>
        </p:nvCxnSpPr>
        <p:spPr>
          <a:xfrm>
            <a:off x="1594666" y="2218534"/>
            <a:ext cx="0" cy="19659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Łącznik prosty ze strzałką 23">
            <a:extLst>
              <a:ext uri="{FF2B5EF4-FFF2-40B4-BE49-F238E27FC236}">
                <a16:creationId xmlns:a16="http://schemas.microsoft.com/office/drawing/2014/main" id="{83922D89-7D9C-4C61-9D38-709F6330C254}"/>
              </a:ext>
            </a:extLst>
          </p:cNvPr>
          <p:cNvCxnSpPr>
            <a:cxnSpLocks/>
          </p:cNvCxnSpPr>
          <p:nvPr/>
        </p:nvCxnSpPr>
        <p:spPr>
          <a:xfrm>
            <a:off x="5839948" y="2184164"/>
            <a:ext cx="0" cy="215209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Łącznik prosty ze strzałką 25">
            <a:extLst>
              <a:ext uri="{FF2B5EF4-FFF2-40B4-BE49-F238E27FC236}">
                <a16:creationId xmlns:a16="http://schemas.microsoft.com/office/drawing/2014/main" id="{17B3BE1A-2075-4527-9AC7-E06FCC104092}"/>
              </a:ext>
            </a:extLst>
          </p:cNvPr>
          <p:cNvCxnSpPr>
            <a:cxnSpLocks/>
          </p:cNvCxnSpPr>
          <p:nvPr/>
        </p:nvCxnSpPr>
        <p:spPr>
          <a:xfrm>
            <a:off x="10257233" y="2212527"/>
            <a:ext cx="11769" cy="202605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Prostokąt 26">
            <a:extLst>
              <a:ext uri="{FF2B5EF4-FFF2-40B4-BE49-F238E27FC236}">
                <a16:creationId xmlns:a16="http://schemas.microsoft.com/office/drawing/2014/main" id="{A7919925-E7A4-4731-A889-E0C636FFB52C}"/>
              </a:ext>
            </a:extLst>
          </p:cNvPr>
          <p:cNvSpPr/>
          <p:nvPr/>
        </p:nvSpPr>
        <p:spPr>
          <a:xfrm>
            <a:off x="253727" y="2951280"/>
            <a:ext cx="2476868" cy="60608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l-PL" sz="1200" b="1" u="sng" dirty="0"/>
              <a:t>KOMISJA EGZAMINACYJNA</a:t>
            </a:r>
          </a:p>
          <a:p>
            <a:pPr algn="ctr"/>
            <a:r>
              <a:rPr lang="pl-PL" sz="1200" dirty="0"/>
              <a:t>przeprowadza egzaminy na wydziale</a:t>
            </a:r>
          </a:p>
        </p:txBody>
      </p:sp>
      <p:sp>
        <p:nvSpPr>
          <p:cNvPr id="32" name="Prostokąt 31">
            <a:extLst>
              <a:ext uri="{FF2B5EF4-FFF2-40B4-BE49-F238E27FC236}">
                <a16:creationId xmlns:a16="http://schemas.microsoft.com/office/drawing/2014/main" id="{774F5BC8-4510-4303-A747-8096B3AFD536}"/>
              </a:ext>
            </a:extLst>
          </p:cNvPr>
          <p:cNvSpPr/>
          <p:nvPr/>
        </p:nvSpPr>
        <p:spPr>
          <a:xfrm>
            <a:off x="2978091" y="2940689"/>
            <a:ext cx="6647540" cy="171669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l-PL" sz="1200" b="1" u="sng" dirty="0">
                <a:solidFill>
                  <a:schemeClr val="accent5">
                    <a:lumMod val="50000"/>
                  </a:schemeClr>
                </a:solidFill>
              </a:rPr>
              <a:t>3. KOMISJA DOKTORSKA</a:t>
            </a:r>
          </a:p>
          <a:p>
            <a:pPr algn="just"/>
            <a:r>
              <a:rPr lang="pl-PL" sz="1000" dirty="0"/>
              <a:t>Po zapoznaniu się z:</a:t>
            </a:r>
          </a:p>
          <a:p>
            <a:pPr algn="just"/>
            <a:r>
              <a:rPr lang="pl-PL" sz="1000" dirty="0"/>
              <a:t> - recenzjami, </a:t>
            </a:r>
          </a:p>
          <a:p>
            <a:pPr marL="171450" indent="-171450" algn="just">
              <a:buFontTx/>
              <a:buChar char="-"/>
            </a:pPr>
            <a:r>
              <a:rPr lang="pl-PL" sz="1000" dirty="0"/>
              <a:t>opinią promotora, </a:t>
            </a:r>
          </a:p>
          <a:p>
            <a:pPr marL="171450" indent="-171450" algn="just">
              <a:buFontTx/>
              <a:buChar char="-"/>
            </a:pPr>
            <a:r>
              <a:rPr lang="pl-PL" sz="1000" dirty="0"/>
              <a:t>wynikami egzaminów,</a:t>
            </a:r>
          </a:p>
          <a:p>
            <a:pPr algn="just"/>
            <a:r>
              <a:rPr lang="pl-PL" sz="1000" dirty="0"/>
              <a:t>1. podejmuje uchwałę w sprawie przyjęcia rozprawy i dopuszczenia jej do publicznej obrony;</a:t>
            </a:r>
          </a:p>
          <a:p>
            <a:pPr algn="just"/>
            <a:r>
              <a:rPr lang="pl-PL" sz="1000" dirty="0"/>
              <a:t>2. przeprowadza obronę, sporządza protokół i podejmuje uchwałę w sprawie przyjęcia obrony, którą przekazuje do </a:t>
            </a:r>
            <a:r>
              <a:rPr lang="pl-PL" sz="1000" u="sng" dirty="0"/>
              <a:t>Działu Nauki</a:t>
            </a:r>
          </a:p>
          <a:p>
            <a:pPr algn="just"/>
            <a:r>
              <a:rPr lang="pl-PL" sz="1000" dirty="0"/>
              <a:t>3. zaprasza promotora i recenzentów na posiedzenie senatu, informując o możliwości udziału w posiedzeniu (głosowanie nad nadaniem stopnia)</a:t>
            </a:r>
          </a:p>
        </p:txBody>
      </p:sp>
      <p:sp>
        <p:nvSpPr>
          <p:cNvPr id="33" name="Prostokąt 32">
            <a:extLst>
              <a:ext uri="{FF2B5EF4-FFF2-40B4-BE49-F238E27FC236}">
                <a16:creationId xmlns:a16="http://schemas.microsoft.com/office/drawing/2014/main" id="{967EC48C-EA15-490C-B701-AF2C964154E0}"/>
              </a:ext>
            </a:extLst>
          </p:cNvPr>
          <p:cNvSpPr/>
          <p:nvPr/>
        </p:nvSpPr>
        <p:spPr>
          <a:xfrm>
            <a:off x="9861289" y="2940689"/>
            <a:ext cx="1915854" cy="5958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l-PL" sz="1200" b="1" u="sng" dirty="0"/>
              <a:t>RECENZENCI</a:t>
            </a:r>
          </a:p>
          <a:p>
            <a:r>
              <a:rPr lang="pl-PL" sz="1200" dirty="0"/>
              <a:t>sporządzają recenzje</a:t>
            </a:r>
          </a:p>
        </p:txBody>
      </p:sp>
      <p:sp>
        <p:nvSpPr>
          <p:cNvPr id="63" name="Prostokąt 62">
            <a:extLst>
              <a:ext uri="{FF2B5EF4-FFF2-40B4-BE49-F238E27FC236}">
                <a16:creationId xmlns:a16="http://schemas.microsoft.com/office/drawing/2014/main" id="{70001171-E8E5-4B4C-85AD-57E22E9BE680}"/>
              </a:ext>
            </a:extLst>
          </p:cNvPr>
          <p:cNvSpPr/>
          <p:nvPr/>
        </p:nvSpPr>
        <p:spPr>
          <a:xfrm>
            <a:off x="2972171" y="4914350"/>
            <a:ext cx="6647539" cy="44598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b="1" u="sng" dirty="0"/>
              <a:t>4. Dział Nauki </a:t>
            </a:r>
            <a:r>
              <a:rPr lang="pl-PL" sz="1200" dirty="0"/>
              <a:t>przygotowuje projekt uchwały Senatu w sprawie nadania/odmowy nadania  stopnia doktora</a:t>
            </a:r>
          </a:p>
        </p:txBody>
      </p:sp>
      <p:cxnSp>
        <p:nvCxnSpPr>
          <p:cNvPr id="66" name="Łącznik prosty ze strzałką 65">
            <a:extLst>
              <a:ext uri="{FF2B5EF4-FFF2-40B4-BE49-F238E27FC236}">
                <a16:creationId xmlns:a16="http://schemas.microsoft.com/office/drawing/2014/main" id="{533876A6-10B6-44FA-8904-8E3A5C4403B3}"/>
              </a:ext>
            </a:extLst>
          </p:cNvPr>
          <p:cNvCxnSpPr>
            <a:cxnSpLocks/>
          </p:cNvCxnSpPr>
          <p:nvPr/>
        </p:nvCxnSpPr>
        <p:spPr>
          <a:xfrm flipH="1">
            <a:off x="5606030" y="4698853"/>
            <a:ext cx="1" cy="223259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Prostokąt 66">
            <a:extLst>
              <a:ext uri="{FF2B5EF4-FFF2-40B4-BE49-F238E27FC236}">
                <a16:creationId xmlns:a16="http://schemas.microsoft.com/office/drawing/2014/main" id="{15CDD0EA-0F1C-4253-B789-2D01101FBF2D}"/>
              </a:ext>
            </a:extLst>
          </p:cNvPr>
          <p:cNvSpPr/>
          <p:nvPr/>
        </p:nvSpPr>
        <p:spPr>
          <a:xfrm>
            <a:off x="2972171" y="5606715"/>
            <a:ext cx="6647533" cy="39929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200" b="1" u="sng" dirty="0">
                <a:solidFill>
                  <a:srgbClr val="002060"/>
                </a:solidFill>
              </a:rPr>
              <a:t>5. SENAT ZUT  </a:t>
            </a:r>
            <a:r>
              <a:rPr lang="pl-PL" sz="1200" b="1" dirty="0">
                <a:solidFill>
                  <a:srgbClr val="002060"/>
                </a:solidFill>
              </a:rPr>
              <a:t>podejmuje uchwałę w sprawie nadania / odmowy nadania stopnia dr</a:t>
            </a:r>
          </a:p>
        </p:txBody>
      </p:sp>
      <p:sp>
        <p:nvSpPr>
          <p:cNvPr id="68" name="Prostokąt 67">
            <a:extLst>
              <a:ext uri="{FF2B5EF4-FFF2-40B4-BE49-F238E27FC236}">
                <a16:creationId xmlns:a16="http://schemas.microsoft.com/office/drawing/2014/main" id="{AFF8C1FC-D890-467E-8436-47E69962F4F1}"/>
              </a:ext>
            </a:extLst>
          </p:cNvPr>
          <p:cNvSpPr/>
          <p:nvPr/>
        </p:nvSpPr>
        <p:spPr>
          <a:xfrm>
            <a:off x="2972170" y="6249780"/>
            <a:ext cx="8804971" cy="3992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b="1" dirty="0">
                <a:solidFill>
                  <a:schemeClr val="tx1"/>
                </a:solidFill>
              </a:rPr>
              <a:t>6. </a:t>
            </a:r>
            <a:r>
              <a:rPr lang="pl-PL" sz="1400" b="1" u="sng" dirty="0">
                <a:solidFill>
                  <a:schemeClr val="tx1"/>
                </a:solidFill>
              </a:rPr>
              <a:t>REKTOR ZUT,  </a:t>
            </a:r>
            <a:r>
              <a:rPr lang="pl-PL" sz="1200" b="1" dirty="0">
                <a:solidFill>
                  <a:schemeClr val="tx1"/>
                </a:solidFill>
              </a:rPr>
              <a:t>Nadanie / odmowa nadania stopnia w drodze decyzji administracyjnej, przygotowanej </a:t>
            </a:r>
            <a:r>
              <a:rPr lang="pl-PL" sz="1200" b="1" u="sng" dirty="0">
                <a:solidFill>
                  <a:schemeClr val="tx1"/>
                </a:solidFill>
              </a:rPr>
              <a:t>przez Dział Nauki</a:t>
            </a:r>
            <a:endParaRPr lang="pl-PL" sz="1400" b="1" u="sng" dirty="0">
              <a:solidFill>
                <a:schemeClr val="tx1"/>
              </a:solidFill>
            </a:endParaRPr>
          </a:p>
        </p:txBody>
      </p:sp>
      <p:cxnSp>
        <p:nvCxnSpPr>
          <p:cNvPr id="93" name="Łącznik prosty ze strzałką 92">
            <a:extLst>
              <a:ext uri="{FF2B5EF4-FFF2-40B4-BE49-F238E27FC236}">
                <a16:creationId xmlns:a16="http://schemas.microsoft.com/office/drawing/2014/main" id="{B9A73B26-E557-4EDE-8C21-53653433455C}"/>
              </a:ext>
            </a:extLst>
          </p:cNvPr>
          <p:cNvCxnSpPr>
            <a:cxnSpLocks/>
          </p:cNvCxnSpPr>
          <p:nvPr/>
        </p:nvCxnSpPr>
        <p:spPr>
          <a:xfrm>
            <a:off x="5606030" y="6012419"/>
            <a:ext cx="0" cy="247542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Łącznik prosty ze strzałką 94">
            <a:extLst>
              <a:ext uri="{FF2B5EF4-FFF2-40B4-BE49-F238E27FC236}">
                <a16:creationId xmlns:a16="http://schemas.microsoft.com/office/drawing/2014/main" id="{BF469941-1D06-43A2-809B-D90644604672}"/>
              </a:ext>
            </a:extLst>
          </p:cNvPr>
          <p:cNvCxnSpPr>
            <a:cxnSpLocks/>
            <a:stCxn id="27" idx="3"/>
          </p:cNvCxnSpPr>
          <p:nvPr/>
        </p:nvCxnSpPr>
        <p:spPr>
          <a:xfrm>
            <a:off x="2730595" y="3254325"/>
            <a:ext cx="241575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Łącznik prosty ze strzałką 100">
            <a:extLst>
              <a:ext uri="{FF2B5EF4-FFF2-40B4-BE49-F238E27FC236}">
                <a16:creationId xmlns:a16="http://schemas.microsoft.com/office/drawing/2014/main" id="{C409FF0D-96AE-44E9-B08C-BEB960757117}"/>
              </a:ext>
            </a:extLst>
          </p:cNvPr>
          <p:cNvCxnSpPr>
            <a:cxnSpLocks/>
            <a:stCxn id="33" idx="1"/>
          </p:cNvCxnSpPr>
          <p:nvPr/>
        </p:nvCxnSpPr>
        <p:spPr>
          <a:xfrm flipH="1">
            <a:off x="9589643" y="3238631"/>
            <a:ext cx="271646" cy="1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>
            <a:extLst>
              <a:ext uri="{FF2B5EF4-FFF2-40B4-BE49-F238E27FC236}">
                <a16:creationId xmlns:a16="http://schemas.microsoft.com/office/drawing/2014/main" id="{83DAFDEB-7C09-49D0-912F-D5B25F04C7B1}"/>
              </a:ext>
            </a:extLst>
          </p:cNvPr>
          <p:cNvCxnSpPr/>
          <p:nvPr/>
        </p:nvCxnSpPr>
        <p:spPr>
          <a:xfrm>
            <a:off x="5606030" y="5360338"/>
            <a:ext cx="0" cy="26056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8EF754BF-BD1B-4883-B11F-7451283B33C7}"/>
              </a:ext>
            </a:extLst>
          </p:cNvPr>
          <p:cNvSpPr txBox="1"/>
          <p:nvPr/>
        </p:nvSpPr>
        <p:spPr>
          <a:xfrm>
            <a:off x="0" y="-13792"/>
            <a:ext cx="12192000" cy="3077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pl-PL" sz="1200" b="1" dirty="0"/>
              <a:t>UCZESTNIK STUDIÓW DOKTORANCKICH: </a:t>
            </a:r>
            <a:r>
              <a:rPr lang="pl-PL" sz="1400" b="1" dirty="0">
                <a:solidFill>
                  <a:srgbClr val="C00000"/>
                </a:solidFill>
              </a:rPr>
              <a:t>przewód doktorski został wszczęty przed 30.04.2019, </a:t>
            </a:r>
            <a:r>
              <a:rPr lang="pl-PL" sz="1200" b="1" dirty="0">
                <a:solidFill>
                  <a:srgbClr val="C00000"/>
                </a:solidFill>
              </a:rPr>
              <a:t>NIEWYZNACZONE: </a:t>
            </a:r>
            <a:r>
              <a:rPr lang="pl-PL" sz="1200" b="1" u="sng" dirty="0">
                <a:solidFill>
                  <a:srgbClr val="C00000"/>
                </a:solidFill>
              </a:rPr>
              <a:t>komisje egzaminacyjne, komisja doktorska, recenzenci</a:t>
            </a:r>
          </a:p>
        </p:txBody>
      </p:sp>
      <p:cxnSp>
        <p:nvCxnSpPr>
          <p:cNvPr id="28" name="Łącznik prosty ze strzałką 27">
            <a:extLst>
              <a:ext uri="{FF2B5EF4-FFF2-40B4-BE49-F238E27FC236}">
                <a16:creationId xmlns:a16="http://schemas.microsoft.com/office/drawing/2014/main" id="{21A6F310-FBF0-4B04-BE04-D14296DC92B2}"/>
              </a:ext>
            </a:extLst>
          </p:cNvPr>
          <p:cNvCxnSpPr/>
          <p:nvPr/>
        </p:nvCxnSpPr>
        <p:spPr>
          <a:xfrm>
            <a:off x="1594666" y="2760688"/>
            <a:ext cx="0" cy="214394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Łącznik prosty ze strzałką 33">
            <a:extLst>
              <a:ext uri="{FF2B5EF4-FFF2-40B4-BE49-F238E27FC236}">
                <a16:creationId xmlns:a16="http://schemas.microsoft.com/office/drawing/2014/main" id="{5F36C285-CF3F-4A64-8A77-BCBD238C446D}"/>
              </a:ext>
            </a:extLst>
          </p:cNvPr>
          <p:cNvCxnSpPr/>
          <p:nvPr/>
        </p:nvCxnSpPr>
        <p:spPr>
          <a:xfrm>
            <a:off x="5849646" y="2760689"/>
            <a:ext cx="0" cy="214393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Łącznik prosty ze strzałką 30">
            <a:extLst>
              <a:ext uri="{FF2B5EF4-FFF2-40B4-BE49-F238E27FC236}">
                <a16:creationId xmlns:a16="http://schemas.microsoft.com/office/drawing/2014/main" id="{7AEAB075-23E9-43B5-ADE5-18059B19D354}"/>
              </a:ext>
            </a:extLst>
          </p:cNvPr>
          <p:cNvCxnSpPr/>
          <p:nvPr/>
        </p:nvCxnSpPr>
        <p:spPr>
          <a:xfrm>
            <a:off x="10255318" y="2766520"/>
            <a:ext cx="0" cy="214393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2658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: zaokrąglone rogi 4">
            <a:extLst>
              <a:ext uri="{FF2B5EF4-FFF2-40B4-BE49-F238E27FC236}">
                <a16:creationId xmlns:a16="http://schemas.microsoft.com/office/drawing/2014/main" id="{5497AF67-64C1-4185-91A2-F569DC32C0E3}"/>
              </a:ext>
            </a:extLst>
          </p:cNvPr>
          <p:cNvSpPr txBox="1"/>
          <p:nvPr/>
        </p:nvSpPr>
        <p:spPr>
          <a:xfrm>
            <a:off x="0" y="0"/>
            <a:ext cx="12192000" cy="35189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5720" tIns="45720" rIns="45720" bIns="45720" numCol="1" spcCol="1270" anchor="ctr" anchorCtr="0">
            <a:noAutofit/>
          </a:bodyPr>
          <a:lstStyle/>
          <a:p>
            <a:pPr marL="0" lvl="0" indent="0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l-PL" sz="1200" b="1" u="none" kern="1200" dirty="0">
                <a:solidFill>
                  <a:schemeClr val="tx1"/>
                </a:solidFill>
              </a:rPr>
              <a:t>UCZESTNIK STUDIÓW DOKTORANCKICH – przewód doktorski wszczęty przed 30.04.2019, </a:t>
            </a:r>
            <a:r>
              <a:rPr lang="pl-PL" sz="1200" b="1" kern="1200" dirty="0">
                <a:solidFill>
                  <a:srgbClr val="FF0000"/>
                </a:solidFill>
              </a:rPr>
              <a:t>WYZNACZONE: komisje egzaminacyjne, komisja doktorska, recenzenci</a:t>
            </a:r>
            <a:endParaRPr lang="pl-PL" sz="1200" b="1" u="sng" kern="1200" dirty="0">
              <a:solidFill>
                <a:srgbClr val="FF0000"/>
              </a:solidFill>
            </a:endParaRPr>
          </a:p>
        </p:txBody>
      </p:sp>
      <p:cxnSp>
        <p:nvCxnSpPr>
          <p:cNvPr id="33" name="Łącznik prosty ze strzałką 32">
            <a:extLst>
              <a:ext uri="{FF2B5EF4-FFF2-40B4-BE49-F238E27FC236}">
                <a16:creationId xmlns:a16="http://schemas.microsoft.com/office/drawing/2014/main" id="{9E2D3DE8-8A49-4635-B444-B8E7BA68210E}"/>
              </a:ext>
            </a:extLst>
          </p:cNvPr>
          <p:cNvCxnSpPr>
            <a:cxnSpLocks/>
          </p:cNvCxnSpPr>
          <p:nvPr/>
        </p:nvCxnSpPr>
        <p:spPr>
          <a:xfrm>
            <a:off x="1774425" y="3874087"/>
            <a:ext cx="1" cy="28279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Łącznik prosty ze strzałką 38">
            <a:extLst>
              <a:ext uri="{FF2B5EF4-FFF2-40B4-BE49-F238E27FC236}">
                <a16:creationId xmlns:a16="http://schemas.microsoft.com/office/drawing/2014/main" id="{26ED7AFB-914D-4E13-82DD-7F08FDFB1D3D}"/>
              </a:ext>
            </a:extLst>
          </p:cNvPr>
          <p:cNvCxnSpPr>
            <a:cxnSpLocks/>
          </p:cNvCxnSpPr>
          <p:nvPr/>
        </p:nvCxnSpPr>
        <p:spPr>
          <a:xfrm flipH="1">
            <a:off x="1774424" y="4688029"/>
            <a:ext cx="1" cy="31161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Łącznik prosty ze strzałką 50">
            <a:extLst>
              <a:ext uri="{FF2B5EF4-FFF2-40B4-BE49-F238E27FC236}">
                <a16:creationId xmlns:a16="http://schemas.microsoft.com/office/drawing/2014/main" id="{F5F19D4D-B72B-4F0B-BAF6-F96BC38A551B}"/>
              </a:ext>
            </a:extLst>
          </p:cNvPr>
          <p:cNvCxnSpPr>
            <a:cxnSpLocks/>
          </p:cNvCxnSpPr>
          <p:nvPr/>
        </p:nvCxnSpPr>
        <p:spPr>
          <a:xfrm>
            <a:off x="1779246" y="1725251"/>
            <a:ext cx="0" cy="29771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Prostokąt 53">
            <a:extLst>
              <a:ext uri="{FF2B5EF4-FFF2-40B4-BE49-F238E27FC236}">
                <a16:creationId xmlns:a16="http://schemas.microsoft.com/office/drawing/2014/main" id="{32B094CE-5F22-4A87-BAA0-D12C930910A1}"/>
              </a:ext>
            </a:extLst>
          </p:cNvPr>
          <p:cNvSpPr/>
          <p:nvPr/>
        </p:nvSpPr>
        <p:spPr>
          <a:xfrm>
            <a:off x="635024" y="1072212"/>
            <a:ext cx="2852436" cy="65303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l-PL" sz="1100" b="1" u="sng" dirty="0">
                <a:solidFill>
                  <a:schemeClr val="tx1"/>
                </a:solidFill>
              </a:rPr>
              <a:t>1. KOMISJE EGZAMINACYJNE</a:t>
            </a:r>
          </a:p>
          <a:p>
            <a:pPr lvl="0" algn="just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l-PL" sz="1100" dirty="0">
                <a:solidFill>
                  <a:schemeClr val="tx1"/>
                </a:solidFill>
              </a:rPr>
              <a:t>przeprowadzają egzaminy na wydziale; </a:t>
            </a:r>
          </a:p>
        </p:txBody>
      </p:sp>
      <p:sp>
        <p:nvSpPr>
          <p:cNvPr id="71" name="Prostokąt 70">
            <a:extLst>
              <a:ext uri="{FF2B5EF4-FFF2-40B4-BE49-F238E27FC236}">
                <a16:creationId xmlns:a16="http://schemas.microsoft.com/office/drawing/2014/main" id="{BEE007A3-9DCF-41DF-982C-FBB1C10BC130}"/>
              </a:ext>
            </a:extLst>
          </p:cNvPr>
          <p:cNvSpPr/>
          <p:nvPr/>
        </p:nvSpPr>
        <p:spPr>
          <a:xfrm>
            <a:off x="635024" y="4166921"/>
            <a:ext cx="5946506" cy="50824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l-PL" sz="1100" b="1" dirty="0">
                <a:solidFill>
                  <a:schemeClr val="tx1"/>
                </a:solidFill>
              </a:rPr>
              <a:t>3. </a:t>
            </a:r>
            <a:r>
              <a:rPr lang="pl-PL" sz="1100" b="1" u="sng" dirty="0">
                <a:solidFill>
                  <a:schemeClr val="tx1"/>
                </a:solidFill>
              </a:rPr>
              <a:t>DZIAŁ NAUKI </a:t>
            </a:r>
            <a:r>
              <a:rPr lang="pl-PL" sz="1100" dirty="0">
                <a:solidFill>
                  <a:schemeClr val="tx1"/>
                </a:solidFill>
              </a:rPr>
              <a:t>przygotowuje projekt uchwały Senatu w sprawie nadania/odmowy nadania stopnia dr</a:t>
            </a:r>
          </a:p>
        </p:txBody>
      </p:sp>
      <p:sp>
        <p:nvSpPr>
          <p:cNvPr id="73" name="Prostokąt: zaokrąglone rogi 4">
            <a:extLst>
              <a:ext uri="{FF2B5EF4-FFF2-40B4-BE49-F238E27FC236}">
                <a16:creationId xmlns:a16="http://schemas.microsoft.com/office/drawing/2014/main" id="{63E9AAE2-A0FE-4522-AABD-8FC1988B5173}"/>
              </a:ext>
            </a:extLst>
          </p:cNvPr>
          <p:cNvSpPr txBox="1"/>
          <p:nvPr/>
        </p:nvSpPr>
        <p:spPr>
          <a:xfrm>
            <a:off x="635042" y="2035690"/>
            <a:ext cx="5946509" cy="18383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0" vert="horz" wrap="square" lIns="45720" tIns="45720" rIns="45720" bIns="45720" numCol="1" spcCol="1270" anchor="ctr" anchorCtr="0">
            <a:noAutofit/>
          </a:bodyPr>
          <a:lstStyle/>
          <a:p>
            <a:pPr marL="0" lvl="0" indent="0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l-PL" sz="1200" b="1" u="sng" kern="1200" dirty="0">
                <a:solidFill>
                  <a:schemeClr val="accent1">
                    <a:lumMod val="50000"/>
                  </a:schemeClr>
                </a:solidFill>
              </a:rPr>
              <a:t>2. KOMISJA DOKTORSKA</a:t>
            </a:r>
          </a:p>
          <a:p>
            <a:pPr marL="0" lvl="0" indent="0" algn="just" defTabSz="5334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</a:pPr>
            <a:r>
              <a:rPr lang="pl-PL" sz="1000" dirty="0">
                <a:solidFill>
                  <a:schemeClr val="tx1"/>
                </a:solidFill>
              </a:rPr>
              <a:t>P</a:t>
            </a:r>
            <a:r>
              <a:rPr lang="pl-PL" sz="1000" u="none" kern="1200" dirty="0">
                <a:solidFill>
                  <a:schemeClr val="tx1"/>
                </a:solidFill>
              </a:rPr>
              <a:t>o zapoznaniu się z:</a:t>
            </a:r>
          </a:p>
          <a:p>
            <a:pPr marL="171450" lvl="0" indent="-171450" algn="just" defTabSz="5334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Tx/>
              <a:buChar char="-"/>
            </a:pPr>
            <a:r>
              <a:rPr lang="pl-PL" sz="1000" u="none" kern="1200" dirty="0">
                <a:solidFill>
                  <a:schemeClr val="tx1"/>
                </a:solidFill>
              </a:rPr>
              <a:t>recenzjami, </a:t>
            </a:r>
          </a:p>
          <a:p>
            <a:pPr marL="171450" lvl="0" indent="-171450" algn="just" defTabSz="5334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Tx/>
              <a:buChar char="-"/>
            </a:pPr>
            <a:r>
              <a:rPr lang="pl-PL" sz="1000" u="none" kern="1200" dirty="0">
                <a:solidFill>
                  <a:schemeClr val="tx1"/>
                </a:solidFill>
              </a:rPr>
              <a:t>opinią promotora, </a:t>
            </a:r>
            <a:endParaRPr lang="pl-PL" sz="1000" dirty="0">
              <a:solidFill>
                <a:schemeClr val="tx1"/>
              </a:solidFill>
            </a:endParaRPr>
          </a:p>
          <a:p>
            <a:pPr marL="171450" lvl="0" indent="-171450" algn="just" defTabSz="5334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Tx/>
              <a:buChar char="-"/>
            </a:pPr>
            <a:r>
              <a:rPr lang="pl-PL" sz="1000" u="none" kern="1200" dirty="0">
                <a:solidFill>
                  <a:schemeClr val="tx1"/>
                </a:solidFill>
              </a:rPr>
              <a:t>wynikami egzaminów;</a:t>
            </a:r>
          </a:p>
          <a:p>
            <a:pPr marL="171450" lvl="0" indent="-171450" algn="just" defTabSz="5334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Tx/>
              <a:buChar char="-"/>
            </a:pPr>
            <a:endParaRPr lang="pl-PL" sz="1000" u="none" kern="1200" dirty="0">
              <a:solidFill>
                <a:schemeClr val="tx1"/>
              </a:solidFill>
            </a:endParaRPr>
          </a:p>
          <a:p>
            <a:pPr lvl="0" algn="just" defTabSz="5334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r>
              <a:rPr lang="pl-PL" sz="1000" dirty="0">
                <a:solidFill>
                  <a:schemeClr val="tx1"/>
                </a:solidFill>
              </a:rPr>
              <a:t>1.</a:t>
            </a:r>
            <a:r>
              <a:rPr lang="pl-PL" sz="1000" u="none" kern="1200" dirty="0">
                <a:solidFill>
                  <a:schemeClr val="tx1"/>
                </a:solidFill>
              </a:rPr>
              <a:t> podejmuje uchwałę w sprawie przyjęcia rozprawy i dopuszczenia jej do publicznej obrony;</a:t>
            </a:r>
          </a:p>
          <a:p>
            <a:pPr marL="0" lvl="0" indent="0" algn="just" defTabSz="5334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</a:pPr>
            <a:r>
              <a:rPr lang="pl-PL" sz="1000" dirty="0">
                <a:solidFill>
                  <a:schemeClr val="tx1"/>
                </a:solidFill>
              </a:rPr>
              <a:t>2. </a:t>
            </a:r>
            <a:r>
              <a:rPr lang="pl-PL" sz="1000" u="none" kern="1200" dirty="0">
                <a:solidFill>
                  <a:schemeClr val="tx1"/>
                </a:solidFill>
              </a:rPr>
              <a:t>przeprowadza publiczną obronę,  sporządza protokół i podejmuje uchwałę w sprawie przyjęcia obrony, którą przekazuje </a:t>
            </a:r>
            <a:r>
              <a:rPr lang="pl-PL" sz="1000" u="sng" kern="1200" dirty="0">
                <a:solidFill>
                  <a:schemeClr val="tx1"/>
                </a:solidFill>
              </a:rPr>
              <a:t>do Działu Nauki</a:t>
            </a:r>
          </a:p>
          <a:p>
            <a:pPr algn="just" defTabSz="533400">
              <a:lnSpc>
                <a:spcPct val="90000"/>
              </a:lnSpc>
              <a:spcBef>
                <a:spcPct val="0"/>
              </a:spcBef>
            </a:pPr>
            <a:r>
              <a:rPr lang="pl-PL" sz="1000" dirty="0"/>
              <a:t>3. zaprasza promotora i recenzentów na posiedzenie senatu, informując o możliwości udziału w posiedzeniu (głosowanie nad nadaniem stopnia)</a:t>
            </a:r>
          </a:p>
          <a:p>
            <a:pPr marL="0" lvl="0" indent="0" algn="just" defTabSz="5334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</a:pPr>
            <a:endParaRPr lang="pl-PL" sz="1000" u="sng" kern="1200" dirty="0">
              <a:solidFill>
                <a:schemeClr val="tx1"/>
              </a:solidFill>
            </a:endParaRPr>
          </a:p>
        </p:txBody>
      </p:sp>
      <p:sp>
        <p:nvSpPr>
          <p:cNvPr id="75" name="Prostokąt 74">
            <a:extLst>
              <a:ext uri="{FF2B5EF4-FFF2-40B4-BE49-F238E27FC236}">
                <a16:creationId xmlns:a16="http://schemas.microsoft.com/office/drawing/2014/main" id="{3C541E28-8BD0-47E2-94A6-341DBF1BB3B5}"/>
              </a:ext>
            </a:extLst>
          </p:cNvPr>
          <p:cNvSpPr/>
          <p:nvPr/>
        </p:nvSpPr>
        <p:spPr>
          <a:xfrm>
            <a:off x="635042" y="5010914"/>
            <a:ext cx="5946487" cy="43467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100" b="1" dirty="0">
                <a:solidFill>
                  <a:srgbClr val="002060"/>
                </a:solidFill>
              </a:rPr>
              <a:t>4</a:t>
            </a:r>
            <a:r>
              <a:rPr lang="pl-PL" sz="1100" dirty="0">
                <a:solidFill>
                  <a:srgbClr val="002060"/>
                </a:solidFill>
              </a:rPr>
              <a:t>. </a:t>
            </a:r>
            <a:r>
              <a:rPr lang="pl-PL" sz="1200" b="1" u="sng" dirty="0">
                <a:solidFill>
                  <a:srgbClr val="002060"/>
                </a:solidFill>
              </a:rPr>
              <a:t>SENAT ZUT </a:t>
            </a:r>
            <a:r>
              <a:rPr lang="pl-PL" sz="1100" b="1" dirty="0">
                <a:solidFill>
                  <a:srgbClr val="002060"/>
                </a:solidFill>
              </a:rPr>
              <a:t>podejmuje uchwałę w sprawie nadania / odmowy nadania stopnia dr</a:t>
            </a:r>
          </a:p>
        </p:txBody>
      </p:sp>
      <p:sp>
        <p:nvSpPr>
          <p:cNvPr id="77" name="Prostokąt 76">
            <a:extLst>
              <a:ext uri="{FF2B5EF4-FFF2-40B4-BE49-F238E27FC236}">
                <a16:creationId xmlns:a16="http://schemas.microsoft.com/office/drawing/2014/main" id="{D7FA69C9-7302-4FB0-A5EE-04597C44CF4A}"/>
              </a:ext>
            </a:extLst>
          </p:cNvPr>
          <p:cNvSpPr/>
          <p:nvPr/>
        </p:nvSpPr>
        <p:spPr>
          <a:xfrm>
            <a:off x="635024" y="5708681"/>
            <a:ext cx="7213170" cy="35189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rgbClr val="00206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l-PL" sz="1100" b="1" dirty="0">
                <a:solidFill>
                  <a:schemeClr val="tx1"/>
                </a:solidFill>
              </a:rPr>
              <a:t>5. </a:t>
            </a:r>
            <a:r>
              <a:rPr lang="pl-PL" sz="1200" b="1" u="sng" dirty="0">
                <a:solidFill>
                  <a:schemeClr val="tx1"/>
                </a:solidFill>
              </a:rPr>
              <a:t>REKTOR ZUT,  </a:t>
            </a:r>
            <a:r>
              <a:rPr lang="pl-PL" sz="1100" dirty="0">
                <a:solidFill>
                  <a:schemeClr val="tx1"/>
                </a:solidFill>
              </a:rPr>
              <a:t>Nadanie / odmowa nadania stopnia w drodze decyzji administracyjnej, przygotowanej </a:t>
            </a:r>
            <a:r>
              <a:rPr lang="pl-PL" sz="1100" u="sng" dirty="0">
                <a:solidFill>
                  <a:schemeClr val="tx1"/>
                </a:solidFill>
              </a:rPr>
              <a:t>przez Dział Nauki</a:t>
            </a:r>
          </a:p>
        </p:txBody>
      </p:sp>
      <p:cxnSp>
        <p:nvCxnSpPr>
          <p:cNvPr id="79" name="Łącznik prosty ze strzałką 78">
            <a:extLst>
              <a:ext uri="{FF2B5EF4-FFF2-40B4-BE49-F238E27FC236}">
                <a16:creationId xmlns:a16="http://schemas.microsoft.com/office/drawing/2014/main" id="{528DA12B-564B-4CCF-A040-4D83A00D87F5}"/>
              </a:ext>
            </a:extLst>
          </p:cNvPr>
          <p:cNvCxnSpPr/>
          <p:nvPr/>
        </p:nvCxnSpPr>
        <p:spPr>
          <a:xfrm>
            <a:off x="1740907" y="5448731"/>
            <a:ext cx="7425" cy="243281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7417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>
            <a:extLst>
              <a:ext uri="{FF2B5EF4-FFF2-40B4-BE49-F238E27FC236}">
                <a16:creationId xmlns:a16="http://schemas.microsoft.com/office/drawing/2014/main" id="{20F2F8EB-E129-4E17-8E57-CB676B1D98BF}"/>
              </a:ext>
            </a:extLst>
          </p:cNvPr>
          <p:cNvSpPr/>
          <p:nvPr/>
        </p:nvSpPr>
        <p:spPr>
          <a:xfrm>
            <a:off x="441187" y="453631"/>
            <a:ext cx="11163226" cy="36714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l-PL" sz="1100" dirty="0">
                <a:solidFill>
                  <a:schemeClr val="tx1"/>
                </a:solidFill>
              </a:rPr>
              <a:t>WSZCZĘCIE POSTĘPOWANIA: </a:t>
            </a:r>
            <a:r>
              <a:rPr lang="pl-PL" sz="1200" b="1" u="sng" dirty="0">
                <a:solidFill>
                  <a:srgbClr val="00B050"/>
                </a:solidFill>
              </a:rPr>
              <a:t>1. Kandydat </a:t>
            </a:r>
            <a:r>
              <a:rPr lang="pl-PL" sz="1200" b="1" u="sng" dirty="0">
                <a:solidFill>
                  <a:schemeClr val="tx1"/>
                </a:solidFill>
              </a:rPr>
              <a:t> </a:t>
            </a:r>
            <a:r>
              <a:rPr lang="pl-PL" sz="1050" b="1" dirty="0">
                <a:solidFill>
                  <a:schemeClr val="tx1"/>
                </a:solidFill>
              </a:rPr>
              <a:t>składa wniosek o wyznaczenie promotora / promotorów </a:t>
            </a:r>
            <a:r>
              <a:rPr lang="pl-PL" sz="1050" dirty="0"/>
              <a:t>do prorektora ds. nauki</a:t>
            </a: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54D1974A-196D-4615-A926-4B8AB84CF51B}"/>
              </a:ext>
            </a:extLst>
          </p:cNvPr>
          <p:cNvSpPr/>
          <p:nvPr/>
        </p:nvSpPr>
        <p:spPr>
          <a:xfrm>
            <a:off x="455815" y="935698"/>
            <a:ext cx="3622243" cy="43036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l-PL" sz="1050" b="1" dirty="0">
                <a:solidFill>
                  <a:schemeClr val="tx1"/>
                </a:solidFill>
              </a:rPr>
              <a:t>2. Uzyskany certyfikat potwierdzający znajomość jęz. obcego na poziomie B2 </a:t>
            </a:r>
          </a:p>
        </p:txBody>
      </p:sp>
      <p:cxnSp>
        <p:nvCxnSpPr>
          <p:cNvPr id="7" name="Łącznik prosty ze strzałką 6">
            <a:extLst>
              <a:ext uri="{FF2B5EF4-FFF2-40B4-BE49-F238E27FC236}">
                <a16:creationId xmlns:a16="http://schemas.microsoft.com/office/drawing/2014/main" id="{578769AA-8705-4E16-9511-364DC78F70C4}"/>
              </a:ext>
            </a:extLst>
          </p:cNvPr>
          <p:cNvCxnSpPr>
            <a:cxnSpLocks/>
          </p:cNvCxnSpPr>
          <p:nvPr/>
        </p:nvCxnSpPr>
        <p:spPr>
          <a:xfrm>
            <a:off x="1872962" y="1371556"/>
            <a:ext cx="0" cy="25555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ole tekstowe 7">
            <a:extLst>
              <a:ext uri="{FF2B5EF4-FFF2-40B4-BE49-F238E27FC236}">
                <a16:creationId xmlns:a16="http://schemas.microsoft.com/office/drawing/2014/main" id="{EA36117E-3B4A-47F3-BB4D-BE22EAA03F62}"/>
              </a:ext>
            </a:extLst>
          </p:cNvPr>
          <p:cNvSpPr txBox="1"/>
          <p:nvPr/>
        </p:nvSpPr>
        <p:spPr>
          <a:xfrm flipH="1">
            <a:off x="1915280" y="1365926"/>
            <a:ext cx="4542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100" dirty="0"/>
              <a:t>TAK</a:t>
            </a:r>
          </a:p>
        </p:txBody>
      </p:sp>
      <p:cxnSp>
        <p:nvCxnSpPr>
          <p:cNvPr id="10" name="Łącznik prosty ze strzałką 9">
            <a:extLst>
              <a:ext uri="{FF2B5EF4-FFF2-40B4-BE49-F238E27FC236}">
                <a16:creationId xmlns:a16="http://schemas.microsoft.com/office/drawing/2014/main" id="{C2193377-1F65-479F-B114-3CADCB71A647}"/>
              </a:ext>
            </a:extLst>
          </p:cNvPr>
          <p:cNvCxnSpPr>
            <a:cxnSpLocks/>
          </p:cNvCxnSpPr>
          <p:nvPr/>
        </p:nvCxnSpPr>
        <p:spPr>
          <a:xfrm flipV="1">
            <a:off x="4078061" y="1177620"/>
            <a:ext cx="269426" cy="2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8606A1FF-90B9-461B-9A5B-B4BE8FC2F89E}"/>
              </a:ext>
            </a:extLst>
          </p:cNvPr>
          <p:cNvSpPr txBox="1"/>
          <p:nvPr/>
        </p:nvSpPr>
        <p:spPr>
          <a:xfrm>
            <a:off x="4036186" y="913517"/>
            <a:ext cx="40419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50" dirty="0"/>
              <a:t>NIE</a:t>
            </a:r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D1A7D522-1B3B-42CD-A1E1-12C4609770F9}"/>
              </a:ext>
            </a:extLst>
          </p:cNvPr>
          <p:cNvSpPr/>
          <p:nvPr/>
        </p:nvSpPr>
        <p:spPr>
          <a:xfrm>
            <a:off x="4347487" y="977649"/>
            <a:ext cx="3714672" cy="91494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pl-PL" sz="1200" b="1" u="sng" dirty="0">
                <a:solidFill>
                  <a:srgbClr val="C00000"/>
                </a:solidFill>
              </a:rPr>
              <a:t>Przewodniczący Rady Dyscypliny </a:t>
            </a:r>
          </a:p>
          <a:p>
            <a:pPr algn="just"/>
            <a:r>
              <a:rPr lang="pl-PL" sz="1050" dirty="0"/>
              <a:t>składa w Dziale Nauki pismo z propozycja składu </a:t>
            </a:r>
            <a:r>
              <a:rPr lang="pl-PL" sz="1050" u="sng" dirty="0"/>
              <a:t>komisji egzaminacyjnej</a:t>
            </a:r>
            <a:r>
              <a:rPr lang="pl-PL" sz="1050" dirty="0"/>
              <a:t>, skierowane do „Przewodniczącego Senatu ZUT” </a:t>
            </a:r>
          </a:p>
          <a:p>
            <a:pPr algn="just">
              <a:lnSpc>
                <a:spcPct val="150000"/>
              </a:lnSpc>
            </a:pPr>
            <a:r>
              <a:rPr lang="pl-PL" sz="1050" dirty="0"/>
              <a:t>(Dział Nauki przygotowuje projekt uchwały senatu)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68B6BAAF-BEB0-4D7D-AFD7-CD0C7E877F26}"/>
              </a:ext>
            </a:extLst>
          </p:cNvPr>
          <p:cNvSpPr/>
          <p:nvPr/>
        </p:nvSpPr>
        <p:spPr>
          <a:xfrm>
            <a:off x="8324100" y="977649"/>
            <a:ext cx="3277547" cy="39994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200" b="1" u="sng" dirty="0">
                <a:solidFill>
                  <a:srgbClr val="002060"/>
                </a:solidFill>
              </a:rPr>
              <a:t>Senat ZUT </a:t>
            </a:r>
            <a:r>
              <a:rPr lang="pl-PL" sz="1050" b="1" dirty="0">
                <a:solidFill>
                  <a:srgbClr val="002060"/>
                </a:solidFill>
              </a:rPr>
              <a:t>powołuje komisje egzaminacyjna</a:t>
            </a:r>
          </a:p>
        </p:txBody>
      </p:sp>
      <p:sp>
        <p:nvSpPr>
          <p:cNvPr id="15" name="Prostokąt 14">
            <a:extLst>
              <a:ext uri="{FF2B5EF4-FFF2-40B4-BE49-F238E27FC236}">
                <a16:creationId xmlns:a16="http://schemas.microsoft.com/office/drawing/2014/main" id="{D000A16B-53E9-436D-B46C-902CC514E148}"/>
              </a:ext>
            </a:extLst>
          </p:cNvPr>
          <p:cNvSpPr/>
          <p:nvPr/>
        </p:nvSpPr>
        <p:spPr>
          <a:xfrm>
            <a:off x="8324100" y="1595410"/>
            <a:ext cx="3277547" cy="66371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l-PL" sz="1000" b="1" u="sng" dirty="0"/>
              <a:t>KOMISJA EGZAMINACYJNA</a:t>
            </a:r>
          </a:p>
          <a:p>
            <a:r>
              <a:rPr lang="pl-PL" sz="1000" dirty="0"/>
              <a:t>przeprowadza na wydziale egzamin z języka</a:t>
            </a:r>
          </a:p>
        </p:txBody>
      </p:sp>
      <p:sp>
        <p:nvSpPr>
          <p:cNvPr id="20" name="Prostokąt 19">
            <a:extLst>
              <a:ext uri="{FF2B5EF4-FFF2-40B4-BE49-F238E27FC236}">
                <a16:creationId xmlns:a16="http://schemas.microsoft.com/office/drawing/2014/main" id="{92E9790F-ECDA-4C42-A818-C330A3A06F70}"/>
              </a:ext>
            </a:extLst>
          </p:cNvPr>
          <p:cNvSpPr/>
          <p:nvPr/>
        </p:nvSpPr>
        <p:spPr>
          <a:xfrm>
            <a:off x="426396" y="1616883"/>
            <a:ext cx="3659148" cy="76030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l-PL" sz="800" b="1" u="sng" dirty="0">
                <a:solidFill>
                  <a:srgbClr val="00B050"/>
                </a:solidFill>
              </a:rPr>
              <a:t>3. Kandydat </a:t>
            </a:r>
            <a:r>
              <a:rPr lang="pl-PL" sz="800" b="1" u="sng" dirty="0">
                <a:solidFill>
                  <a:schemeClr val="tx1"/>
                </a:solidFill>
              </a:rPr>
              <a:t>przedkłada zaświadczenie kierownika studiów doktoranckich/dziekana wydziału potwierdzające zrealizowanie programu kształcenia studiów doktoranckich na poziomie PRK 8,  lub w przypadku  braku zaświadczenia -</a:t>
            </a:r>
            <a:r>
              <a:rPr lang="pl-PL" sz="800" b="1" u="sng" dirty="0">
                <a:solidFill>
                  <a:srgbClr val="00B050"/>
                </a:solidFill>
              </a:rPr>
              <a:t>  </a:t>
            </a:r>
            <a:r>
              <a:rPr lang="pl-PL" sz="800" b="1" u="sng" dirty="0">
                <a:solidFill>
                  <a:schemeClr val="tx1"/>
                </a:solidFill>
              </a:rPr>
              <a:t>składa pismo do </a:t>
            </a:r>
            <a:r>
              <a:rPr lang="pl-PL" sz="800" b="1" u="sng" dirty="0">
                <a:solidFill>
                  <a:srgbClr val="C00000"/>
                </a:solidFill>
              </a:rPr>
              <a:t>Przewodniczącego Rady Dyscypliny</a:t>
            </a:r>
            <a:r>
              <a:rPr lang="pl-PL" sz="800" b="1" u="sng" dirty="0">
                <a:solidFill>
                  <a:schemeClr val="tx1"/>
                </a:solidFill>
              </a:rPr>
              <a:t> o uznanie efektów kształcenia na poziomie PRK 8. </a:t>
            </a:r>
          </a:p>
          <a:p>
            <a:r>
              <a:rPr lang="pl-PL" sz="800" dirty="0">
                <a:solidFill>
                  <a:schemeClr val="tx1"/>
                </a:solidFill>
              </a:rPr>
              <a:t>Weryfikację efektów przeprowadza zespół wyznaczony przez Radę Dyscypliny. </a:t>
            </a:r>
          </a:p>
        </p:txBody>
      </p:sp>
      <p:sp>
        <p:nvSpPr>
          <p:cNvPr id="29" name="Prostokąt 28">
            <a:extLst>
              <a:ext uri="{FF2B5EF4-FFF2-40B4-BE49-F238E27FC236}">
                <a16:creationId xmlns:a16="http://schemas.microsoft.com/office/drawing/2014/main" id="{DD44C669-7EB8-4869-846C-94F739ECB811}"/>
              </a:ext>
            </a:extLst>
          </p:cNvPr>
          <p:cNvSpPr/>
          <p:nvPr/>
        </p:nvSpPr>
        <p:spPr>
          <a:xfrm>
            <a:off x="441187" y="2560255"/>
            <a:ext cx="6292987" cy="145700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>
              <a:spcAft>
                <a:spcPts val="0"/>
              </a:spcAft>
            </a:pPr>
            <a:r>
              <a:rPr lang="pl-PL" sz="1200" b="1" u="sng" dirty="0">
                <a:solidFill>
                  <a:srgbClr val="00B050"/>
                </a:solidFill>
              </a:rPr>
              <a:t>4. Kandydat </a:t>
            </a:r>
            <a:r>
              <a:rPr lang="pl-PL" sz="1100" b="1" dirty="0">
                <a:solidFill>
                  <a:schemeClr val="tx1"/>
                </a:solidFill>
              </a:rPr>
              <a:t>składa w Dziekanacie:</a:t>
            </a:r>
          </a:p>
          <a:p>
            <a:pPr lvl="0" algn="just">
              <a:spcAft>
                <a:spcPts val="0"/>
              </a:spcAft>
            </a:pPr>
            <a:r>
              <a:rPr lang="pl-PL" sz="1050" dirty="0"/>
              <a:t>-odpis dyplomu ukończenia studiów;</a:t>
            </a:r>
          </a:p>
          <a:p>
            <a:pPr lvl="0" algn="just">
              <a:spcAft>
                <a:spcPts val="0"/>
              </a:spcAft>
            </a:pPr>
            <a:r>
              <a:rPr lang="pl-PL" sz="1050" dirty="0"/>
              <a:t>-rozprawę doktorską w 5 egz. oraz w 1 egz. w wersji elektronicznej ( CD)</a:t>
            </a:r>
          </a:p>
          <a:p>
            <a:pPr lvl="0" algn="just">
              <a:spcAft>
                <a:spcPts val="0"/>
              </a:spcAft>
            </a:pPr>
            <a:r>
              <a:rPr lang="pl-PL" sz="1050" dirty="0"/>
              <a:t>-podpisane streszczenie rozprawy doktorskiej w postaci papierowej oraz elektronicznej (pdf), w jęz. </a:t>
            </a:r>
            <a:r>
              <a:rPr lang="pl-PL" sz="1050" dirty="0" err="1"/>
              <a:t>pol.i</a:t>
            </a:r>
            <a:r>
              <a:rPr lang="pl-PL" sz="1050"/>
              <a:t> ang.; </a:t>
            </a:r>
            <a:endParaRPr lang="pl-PL" sz="1050" dirty="0"/>
          </a:p>
          <a:p>
            <a:pPr lvl="0" algn="just">
              <a:spcAft>
                <a:spcPts val="0"/>
              </a:spcAft>
            </a:pPr>
            <a:r>
              <a:rPr lang="pl-PL" sz="1050" dirty="0"/>
              <a:t>-pozytywną opinię promotora;</a:t>
            </a:r>
          </a:p>
          <a:p>
            <a:pPr lvl="0" algn="just">
              <a:spcAft>
                <a:spcPts val="0"/>
              </a:spcAft>
            </a:pPr>
            <a:r>
              <a:rPr lang="pl-PL" sz="1050" dirty="0"/>
              <a:t>-raport z Jednolitego Systemu </a:t>
            </a:r>
            <a:r>
              <a:rPr lang="pl-PL" sz="1050" dirty="0" err="1"/>
              <a:t>Antyplagiatowego</a:t>
            </a:r>
            <a:r>
              <a:rPr lang="pl-PL" sz="1050" dirty="0"/>
              <a:t>, wygenerowany przez promotora;</a:t>
            </a:r>
          </a:p>
          <a:p>
            <a:pPr lvl="0" algn="just">
              <a:spcAft>
                <a:spcPts val="0"/>
              </a:spcAft>
            </a:pPr>
            <a:r>
              <a:rPr lang="pl-PL" sz="1050" dirty="0"/>
              <a:t>-informację o dorobku naukowym;</a:t>
            </a:r>
          </a:p>
          <a:p>
            <a:pPr lvl="0" algn="just">
              <a:spcAft>
                <a:spcPts val="0"/>
              </a:spcAft>
            </a:pPr>
            <a:r>
              <a:rPr lang="pl-PL" sz="1050" dirty="0"/>
              <a:t>-kopię certyfikatu potwierdzającego znajomość jęz. obcego, na poziomie biegłości językowej co najmniej B2.</a:t>
            </a:r>
          </a:p>
        </p:txBody>
      </p:sp>
      <p:cxnSp>
        <p:nvCxnSpPr>
          <p:cNvPr id="31" name="Łącznik prosty ze strzałką 30">
            <a:extLst>
              <a:ext uri="{FF2B5EF4-FFF2-40B4-BE49-F238E27FC236}">
                <a16:creationId xmlns:a16="http://schemas.microsoft.com/office/drawing/2014/main" id="{31D1685F-3CA2-4EB4-A384-C384C768416F}"/>
              </a:ext>
            </a:extLst>
          </p:cNvPr>
          <p:cNvCxnSpPr>
            <a:cxnSpLocks/>
          </p:cNvCxnSpPr>
          <p:nvPr/>
        </p:nvCxnSpPr>
        <p:spPr>
          <a:xfrm>
            <a:off x="1864987" y="2373457"/>
            <a:ext cx="0" cy="18679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Prostokąt 39">
            <a:extLst>
              <a:ext uri="{FF2B5EF4-FFF2-40B4-BE49-F238E27FC236}">
                <a16:creationId xmlns:a16="http://schemas.microsoft.com/office/drawing/2014/main" id="{8D5794A9-6B9A-452D-ACF9-25B04ABC545F}"/>
              </a:ext>
            </a:extLst>
          </p:cNvPr>
          <p:cNvSpPr/>
          <p:nvPr/>
        </p:nvSpPr>
        <p:spPr>
          <a:xfrm>
            <a:off x="426396" y="5044283"/>
            <a:ext cx="3659147" cy="8002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pl-PL" sz="1200" b="1" u="sng" dirty="0">
                <a:solidFill>
                  <a:srgbClr val="C00000"/>
                </a:solidFill>
              </a:rPr>
              <a:t>6. Przewodniczący Rady Dyscypliny </a:t>
            </a:r>
            <a:r>
              <a:rPr lang="pl-PL" sz="1050" dirty="0"/>
              <a:t>składa w Dziale Nauki pismo z rekomendacją składu  </a:t>
            </a:r>
            <a:r>
              <a:rPr lang="pl-PL" sz="1050" u="sng" dirty="0"/>
              <a:t>komisji doktorskiej</a:t>
            </a:r>
            <a:r>
              <a:rPr lang="pl-PL" sz="1050" dirty="0"/>
              <a:t>, skierowane do przewodniczącego Senatu ZUT </a:t>
            </a:r>
          </a:p>
          <a:p>
            <a:pPr algn="just"/>
            <a:endParaRPr lang="pl-PL" sz="1050" dirty="0"/>
          </a:p>
          <a:p>
            <a:pPr algn="just"/>
            <a:r>
              <a:rPr lang="pl-PL" sz="1050" dirty="0"/>
              <a:t>(</a:t>
            </a:r>
            <a:r>
              <a:rPr lang="pl-PL" sz="1050" u="sng" dirty="0"/>
              <a:t>Dział Nauki </a:t>
            </a:r>
            <a:r>
              <a:rPr lang="pl-PL" sz="1050" dirty="0"/>
              <a:t>przygotowuje projekt uchwały senatu ZUT)</a:t>
            </a:r>
          </a:p>
        </p:txBody>
      </p:sp>
      <p:sp>
        <p:nvSpPr>
          <p:cNvPr id="51" name="Prostokąt 50">
            <a:extLst>
              <a:ext uri="{FF2B5EF4-FFF2-40B4-BE49-F238E27FC236}">
                <a16:creationId xmlns:a16="http://schemas.microsoft.com/office/drawing/2014/main" id="{7F1A6025-813F-473D-ADC6-3066B82DBA7A}"/>
              </a:ext>
            </a:extLst>
          </p:cNvPr>
          <p:cNvSpPr/>
          <p:nvPr/>
        </p:nvSpPr>
        <p:spPr>
          <a:xfrm>
            <a:off x="426395" y="6064391"/>
            <a:ext cx="3659147" cy="29981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100" b="1" dirty="0">
                <a:solidFill>
                  <a:srgbClr val="002060"/>
                </a:solidFill>
              </a:rPr>
              <a:t>7. </a:t>
            </a:r>
            <a:r>
              <a:rPr lang="pl-PL" sz="1200" b="1" u="sng" dirty="0">
                <a:solidFill>
                  <a:srgbClr val="002060"/>
                </a:solidFill>
              </a:rPr>
              <a:t>Senat ZUT </a:t>
            </a:r>
            <a:r>
              <a:rPr lang="pl-PL" sz="1100" b="1" dirty="0">
                <a:solidFill>
                  <a:srgbClr val="002060"/>
                </a:solidFill>
              </a:rPr>
              <a:t>powołuje Komisję Doktorską</a:t>
            </a:r>
          </a:p>
        </p:txBody>
      </p:sp>
      <p:sp>
        <p:nvSpPr>
          <p:cNvPr id="60" name="Prostokąt 59">
            <a:extLst>
              <a:ext uri="{FF2B5EF4-FFF2-40B4-BE49-F238E27FC236}">
                <a16:creationId xmlns:a16="http://schemas.microsoft.com/office/drawing/2014/main" id="{0BE64AED-0FCE-40C1-AD83-90E75278C869}"/>
              </a:ext>
            </a:extLst>
          </p:cNvPr>
          <p:cNvSpPr/>
          <p:nvPr/>
        </p:nvSpPr>
        <p:spPr>
          <a:xfrm>
            <a:off x="426396" y="4183225"/>
            <a:ext cx="3622241" cy="65130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pl-PL" sz="1050" b="1" dirty="0"/>
              <a:t>5. </a:t>
            </a:r>
            <a:r>
              <a:rPr lang="pl-PL" sz="1200" b="1" u="sng" dirty="0"/>
              <a:t>Dziekanat </a:t>
            </a:r>
            <a:r>
              <a:rPr lang="pl-PL" sz="1050" dirty="0"/>
              <a:t>informuje Przewodniczącego Rady Dyscypliny o złożeniu przez Kandydata kompletu dokumentów dotyczących postępowania w sprawie nadania stopnia dr</a:t>
            </a:r>
          </a:p>
        </p:txBody>
      </p:sp>
      <p:sp>
        <p:nvSpPr>
          <p:cNvPr id="61" name="Prostokąt 60">
            <a:extLst>
              <a:ext uri="{FF2B5EF4-FFF2-40B4-BE49-F238E27FC236}">
                <a16:creationId xmlns:a16="http://schemas.microsoft.com/office/drawing/2014/main" id="{28047F9B-82F2-4FFB-BC15-951FE34DF2B3}"/>
              </a:ext>
            </a:extLst>
          </p:cNvPr>
          <p:cNvSpPr/>
          <p:nvPr/>
        </p:nvSpPr>
        <p:spPr>
          <a:xfrm>
            <a:off x="4291360" y="4598875"/>
            <a:ext cx="4183424" cy="202630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l-PL" sz="1200" b="1" dirty="0">
                <a:solidFill>
                  <a:schemeClr val="accent1">
                    <a:lumMod val="75000"/>
                  </a:schemeClr>
                </a:solidFill>
              </a:rPr>
              <a:t>8. </a:t>
            </a:r>
            <a:r>
              <a:rPr lang="pl-PL" sz="1200" b="1" u="sng" dirty="0">
                <a:solidFill>
                  <a:schemeClr val="accent1">
                    <a:lumMod val="75000"/>
                  </a:schemeClr>
                </a:solidFill>
              </a:rPr>
              <a:t>KOMISJA DOKTORSKA </a:t>
            </a:r>
          </a:p>
          <a:p>
            <a:pPr algn="just"/>
            <a:r>
              <a:rPr lang="pl-PL" sz="1100" dirty="0"/>
              <a:t>-</a:t>
            </a:r>
            <a:r>
              <a:rPr lang="pl-PL" sz="1100" u="sng" dirty="0"/>
              <a:t>wyznacza recenzentów</a:t>
            </a:r>
            <a:r>
              <a:rPr lang="pl-PL" sz="1100" dirty="0"/>
              <a:t>, po zaopiniowaniu przez Radę Dyscypliny </a:t>
            </a:r>
          </a:p>
          <a:p>
            <a:pPr algn="just"/>
            <a:r>
              <a:rPr lang="pl-PL" sz="1100" dirty="0"/>
              <a:t>-</a:t>
            </a:r>
            <a:r>
              <a:rPr lang="pl-PL" sz="1100" u="sng" dirty="0"/>
              <a:t>przyjmuje recenzje,</a:t>
            </a:r>
          </a:p>
          <a:p>
            <a:pPr algn="just"/>
            <a:r>
              <a:rPr lang="pl-PL" sz="1100" u="sng" dirty="0"/>
              <a:t>-przyjmuje rozprawę doktorską</a:t>
            </a:r>
            <a:r>
              <a:rPr lang="pl-PL" sz="1100" dirty="0"/>
              <a:t>, weryfikuje wyniki egzaminów i dopuszcza ja do obrony jawnej (ustala termin obrony)</a:t>
            </a:r>
          </a:p>
          <a:p>
            <a:pPr algn="just"/>
            <a:r>
              <a:rPr lang="pl-PL" sz="1100" dirty="0"/>
              <a:t>-</a:t>
            </a:r>
            <a:r>
              <a:rPr lang="pl-PL" sz="1100" u="sng" dirty="0"/>
              <a:t>przeprowadza obronę</a:t>
            </a:r>
            <a:r>
              <a:rPr lang="pl-PL" sz="1100" dirty="0"/>
              <a:t>; przedstawia propozycję wyróżnienia rozprawy;</a:t>
            </a:r>
          </a:p>
          <a:p>
            <a:pPr algn="just"/>
            <a:r>
              <a:rPr lang="pl-PL" sz="1100" dirty="0"/>
              <a:t>-</a:t>
            </a:r>
            <a:r>
              <a:rPr lang="pl-PL" sz="1100" u="sng" dirty="0"/>
              <a:t>przygotowuje protokół oraz opinię </a:t>
            </a:r>
            <a:r>
              <a:rPr lang="pl-PL" sz="1100" dirty="0"/>
              <a:t>dla Przewodniczącego Senatu ZUT, w sprawie nadania/odmowy nadania stopnia doktora, którą przekazuje do Działu Nauki </a:t>
            </a:r>
          </a:p>
          <a:p>
            <a:pPr algn="just"/>
            <a:endParaRPr lang="pl-PL" sz="1100" dirty="0"/>
          </a:p>
          <a:p>
            <a:pPr algn="just"/>
            <a:r>
              <a:rPr lang="pl-PL" sz="1100" dirty="0"/>
              <a:t>(</a:t>
            </a:r>
            <a:r>
              <a:rPr lang="pl-PL" sz="1100" u="sng" dirty="0"/>
              <a:t>Dział Nauki </a:t>
            </a:r>
            <a:r>
              <a:rPr lang="pl-PL" sz="1100" dirty="0"/>
              <a:t>przygotowuje projekt t uchwały senatu)</a:t>
            </a:r>
          </a:p>
        </p:txBody>
      </p:sp>
      <p:sp>
        <p:nvSpPr>
          <p:cNvPr id="64" name="Prostokąt 63">
            <a:extLst>
              <a:ext uri="{FF2B5EF4-FFF2-40B4-BE49-F238E27FC236}">
                <a16:creationId xmlns:a16="http://schemas.microsoft.com/office/drawing/2014/main" id="{8F92AD17-D41E-4C8B-84E9-F5A62AA67A36}"/>
              </a:ext>
            </a:extLst>
          </p:cNvPr>
          <p:cNvSpPr/>
          <p:nvPr/>
        </p:nvSpPr>
        <p:spPr>
          <a:xfrm>
            <a:off x="8657563" y="4598875"/>
            <a:ext cx="2944084" cy="6083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200" b="1" dirty="0">
                <a:solidFill>
                  <a:srgbClr val="002060"/>
                </a:solidFill>
              </a:rPr>
              <a:t>9. </a:t>
            </a:r>
            <a:r>
              <a:rPr lang="pl-PL" sz="1200" b="1" u="sng" dirty="0">
                <a:solidFill>
                  <a:srgbClr val="002060"/>
                </a:solidFill>
              </a:rPr>
              <a:t>Senat ZUT </a:t>
            </a:r>
            <a:r>
              <a:rPr lang="pl-PL" sz="1200" b="1" dirty="0">
                <a:solidFill>
                  <a:srgbClr val="002060"/>
                </a:solidFill>
              </a:rPr>
              <a:t>podejmuje uchwałę w sprawie nadania / odmowy nadania stopnia dr</a:t>
            </a:r>
          </a:p>
        </p:txBody>
      </p:sp>
      <p:sp>
        <p:nvSpPr>
          <p:cNvPr id="66" name="Prostokąt 65">
            <a:extLst>
              <a:ext uri="{FF2B5EF4-FFF2-40B4-BE49-F238E27FC236}">
                <a16:creationId xmlns:a16="http://schemas.microsoft.com/office/drawing/2014/main" id="{42AAA63E-6F9A-4486-8D2E-2D070E5B5A4E}"/>
              </a:ext>
            </a:extLst>
          </p:cNvPr>
          <p:cNvSpPr/>
          <p:nvPr/>
        </p:nvSpPr>
        <p:spPr>
          <a:xfrm>
            <a:off x="8572500" y="5801113"/>
            <a:ext cx="3029147" cy="79486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rgbClr val="00206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l-PL" sz="1100" b="1" dirty="0">
                <a:solidFill>
                  <a:schemeClr val="tx1"/>
                </a:solidFill>
              </a:rPr>
              <a:t>10. </a:t>
            </a:r>
            <a:r>
              <a:rPr lang="pl-PL" sz="1200" b="1" u="sng" dirty="0">
                <a:solidFill>
                  <a:schemeClr val="tx1"/>
                </a:solidFill>
              </a:rPr>
              <a:t>REKTOR ZUT</a:t>
            </a:r>
            <a:r>
              <a:rPr lang="pl-PL" sz="1200" u="sng" dirty="0">
                <a:solidFill>
                  <a:schemeClr val="tx1"/>
                </a:solidFill>
              </a:rPr>
              <a:t>,  </a:t>
            </a:r>
            <a:r>
              <a:rPr lang="pl-PL" sz="1100" dirty="0">
                <a:solidFill>
                  <a:schemeClr val="tx1"/>
                </a:solidFill>
              </a:rPr>
              <a:t>Nadanie / odmowa nadania stopnia w drodze decyzji administracyjnej, przygotowanej </a:t>
            </a:r>
            <a:r>
              <a:rPr lang="pl-PL" sz="1100" u="sng" dirty="0">
                <a:solidFill>
                  <a:schemeClr val="tx1"/>
                </a:solidFill>
              </a:rPr>
              <a:t>przez Dział Nauki</a:t>
            </a:r>
          </a:p>
        </p:txBody>
      </p:sp>
      <p:sp>
        <p:nvSpPr>
          <p:cNvPr id="67" name="pole tekstowe 66">
            <a:extLst>
              <a:ext uri="{FF2B5EF4-FFF2-40B4-BE49-F238E27FC236}">
                <a16:creationId xmlns:a16="http://schemas.microsoft.com/office/drawing/2014/main" id="{8E54C1D7-68B6-493B-BD35-CAD6F46A0293}"/>
              </a:ext>
            </a:extLst>
          </p:cNvPr>
          <p:cNvSpPr txBox="1"/>
          <p:nvPr/>
        </p:nvSpPr>
        <p:spPr>
          <a:xfrm>
            <a:off x="-12192" y="-10522"/>
            <a:ext cx="12204192" cy="2769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pl-PL" sz="1200" b="1" dirty="0"/>
              <a:t>UCZESTNIK STUDIÓW DOKTORANCKICH – </a:t>
            </a:r>
            <a:r>
              <a:rPr lang="pl-PL" sz="1200" b="1" dirty="0">
                <a:solidFill>
                  <a:srgbClr val="FF0000"/>
                </a:solidFill>
              </a:rPr>
              <a:t>przewód doktorski wszczęty po 01.10.2019</a:t>
            </a:r>
          </a:p>
        </p:txBody>
      </p:sp>
      <p:cxnSp>
        <p:nvCxnSpPr>
          <p:cNvPr id="26" name="Łącznik prosty ze strzałką 25">
            <a:extLst>
              <a:ext uri="{FF2B5EF4-FFF2-40B4-BE49-F238E27FC236}">
                <a16:creationId xmlns:a16="http://schemas.microsoft.com/office/drawing/2014/main" id="{A7AB4B38-66C2-4875-95B3-919B14D8BD9A}"/>
              </a:ext>
            </a:extLst>
          </p:cNvPr>
          <p:cNvCxnSpPr>
            <a:cxnSpLocks/>
          </p:cNvCxnSpPr>
          <p:nvPr/>
        </p:nvCxnSpPr>
        <p:spPr>
          <a:xfrm>
            <a:off x="4085543" y="6198544"/>
            <a:ext cx="205817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Łącznik prosty ze strzałką 27">
            <a:extLst>
              <a:ext uri="{FF2B5EF4-FFF2-40B4-BE49-F238E27FC236}">
                <a16:creationId xmlns:a16="http://schemas.microsoft.com/office/drawing/2014/main" id="{6EA75C10-3BC2-4E6A-B37A-9D841A16ACDF}"/>
              </a:ext>
            </a:extLst>
          </p:cNvPr>
          <p:cNvCxnSpPr>
            <a:cxnSpLocks/>
          </p:cNvCxnSpPr>
          <p:nvPr/>
        </p:nvCxnSpPr>
        <p:spPr>
          <a:xfrm>
            <a:off x="8474789" y="5124174"/>
            <a:ext cx="185873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Łącznik prosty ze strzałką 35">
            <a:extLst>
              <a:ext uri="{FF2B5EF4-FFF2-40B4-BE49-F238E27FC236}">
                <a16:creationId xmlns:a16="http://schemas.microsoft.com/office/drawing/2014/main" id="{18C47CDF-077C-47E7-A79E-E61A2B58625F}"/>
              </a:ext>
            </a:extLst>
          </p:cNvPr>
          <p:cNvCxnSpPr>
            <a:cxnSpLocks/>
          </p:cNvCxnSpPr>
          <p:nvPr/>
        </p:nvCxnSpPr>
        <p:spPr>
          <a:xfrm>
            <a:off x="9982494" y="5226933"/>
            <a:ext cx="0" cy="47640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Łącznik prosty ze strzałką 37">
            <a:extLst>
              <a:ext uri="{FF2B5EF4-FFF2-40B4-BE49-F238E27FC236}">
                <a16:creationId xmlns:a16="http://schemas.microsoft.com/office/drawing/2014/main" id="{C2986003-6E52-40A3-BC7B-9029FFC8F6CA}"/>
              </a:ext>
            </a:extLst>
          </p:cNvPr>
          <p:cNvCxnSpPr>
            <a:cxnSpLocks/>
            <a:endCxn id="13" idx="1"/>
          </p:cNvCxnSpPr>
          <p:nvPr/>
        </p:nvCxnSpPr>
        <p:spPr>
          <a:xfrm>
            <a:off x="8062159" y="1177620"/>
            <a:ext cx="261941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Łącznik prosty ze strzałką 41">
            <a:extLst>
              <a:ext uri="{FF2B5EF4-FFF2-40B4-BE49-F238E27FC236}">
                <a16:creationId xmlns:a16="http://schemas.microsoft.com/office/drawing/2014/main" id="{D0778799-517F-482E-8BD8-D4E942999FBC}"/>
              </a:ext>
            </a:extLst>
          </p:cNvPr>
          <p:cNvCxnSpPr>
            <a:stCxn id="13" idx="2"/>
            <a:endCxn id="15" idx="0"/>
          </p:cNvCxnSpPr>
          <p:nvPr/>
        </p:nvCxnSpPr>
        <p:spPr>
          <a:xfrm>
            <a:off x="9962874" y="1377591"/>
            <a:ext cx="0" cy="217819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Łącznik prosty ze strzałką 13">
            <a:extLst>
              <a:ext uri="{FF2B5EF4-FFF2-40B4-BE49-F238E27FC236}">
                <a16:creationId xmlns:a16="http://schemas.microsoft.com/office/drawing/2014/main" id="{61902DB1-9A88-468B-B1D0-8637CEC5BB34}"/>
              </a:ext>
            </a:extLst>
          </p:cNvPr>
          <p:cNvCxnSpPr/>
          <p:nvPr/>
        </p:nvCxnSpPr>
        <p:spPr>
          <a:xfrm>
            <a:off x="1887176" y="4017260"/>
            <a:ext cx="0" cy="165965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Łącznik prosty ze strzałką 16">
            <a:extLst>
              <a:ext uri="{FF2B5EF4-FFF2-40B4-BE49-F238E27FC236}">
                <a16:creationId xmlns:a16="http://schemas.microsoft.com/office/drawing/2014/main" id="{AAC2A4CD-0D9B-4AFB-907E-88C0A0052E8B}"/>
              </a:ext>
            </a:extLst>
          </p:cNvPr>
          <p:cNvCxnSpPr>
            <a:cxnSpLocks/>
          </p:cNvCxnSpPr>
          <p:nvPr/>
        </p:nvCxnSpPr>
        <p:spPr>
          <a:xfrm>
            <a:off x="1853553" y="4834533"/>
            <a:ext cx="0" cy="202835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Łącznik prosty ze strzałką 18">
            <a:extLst>
              <a:ext uri="{FF2B5EF4-FFF2-40B4-BE49-F238E27FC236}">
                <a16:creationId xmlns:a16="http://schemas.microsoft.com/office/drawing/2014/main" id="{FE582008-3E0B-467A-ADFA-9307A1215519}"/>
              </a:ext>
            </a:extLst>
          </p:cNvPr>
          <p:cNvCxnSpPr>
            <a:cxnSpLocks/>
          </p:cNvCxnSpPr>
          <p:nvPr/>
        </p:nvCxnSpPr>
        <p:spPr>
          <a:xfrm>
            <a:off x="1853553" y="5848565"/>
            <a:ext cx="0" cy="22006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63422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2721</TotalTime>
  <Words>798</Words>
  <Application>Microsoft Office PowerPoint</Application>
  <PresentationFormat>Panoramiczny</PresentationFormat>
  <Paragraphs>85</Paragraphs>
  <Slides>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Kamila Koprowiak-Olszewska</dc:creator>
  <cp:lastModifiedBy>Marta Dymek-Wałaszewska</cp:lastModifiedBy>
  <cp:revision>96</cp:revision>
  <cp:lastPrinted>2023-01-17T09:49:40Z</cp:lastPrinted>
  <dcterms:created xsi:type="dcterms:W3CDTF">2019-10-23T07:47:07Z</dcterms:created>
  <dcterms:modified xsi:type="dcterms:W3CDTF">2023-01-17T13:58:14Z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0945193-57ff-457d-9504-518e9bfb59a9_Enabled">
    <vt:lpwstr>true</vt:lpwstr>
  </property>
  <property fmtid="{D5CDD505-2E9C-101B-9397-08002B2CF9AE}" pid="3" name="MSIP_Label_50945193-57ff-457d-9504-518e9bfb59a9_SetDate">
    <vt:lpwstr>2022-06-09T12:38:47Z</vt:lpwstr>
  </property>
  <property fmtid="{D5CDD505-2E9C-101B-9397-08002B2CF9AE}" pid="4" name="MSIP_Label_50945193-57ff-457d-9504-518e9bfb59a9_Method">
    <vt:lpwstr>Standard</vt:lpwstr>
  </property>
  <property fmtid="{D5CDD505-2E9C-101B-9397-08002B2CF9AE}" pid="5" name="MSIP_Label_50945193-57ff-457d-9504-518e9bfb59a9_Name">
    <vt:lpwstr>ZUT</vt:lpwstr>
  </property>
  <property fmtid="{D5CDD505-2E9C-101B-9397-08002B2CF9AE}" pid="6" name="MSIP_Label_50945193-57ff-457d-9504-518e9bfb59a9_SiteId">
    <vt:lpwstr>0aa66ad4-f98f-4515-b7c9-b60fd37ad027</vt:lpwstr>
  </property>
  <property fmtid="{D5CDD505-2E9C-101B-9397-08002B2CF9AE}" pid="7" name="MSIP_Label_50945193-57ff-457d-9504-518e9bfb59a9_ActionId">
    <vt:lpwstr>7570c457-d2df-4a24-a6ca-9742ac3967a8</vt:lpwstr>
  </property>
  <property fmtid="{D5CDD505-2E9C-101B-9397-08002B2CF9AE}" pid="8" name="MSIP_Label_50945193-57ff-457d-9504-518e9bfb59a9_ContentBits">
    <vt:lpwstr>0</vt:lpwstr>
  </property>
</Properties>
</file>